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703" r:id="rId1"/>
  </p:sldMasterIdLst>
  <p:notesMasterIdLst>
    <p:notesMasterId r:id="rId104"/>
  </p:notesMasterIdLst>
  <p:handoutMasterIdLst>
    <p:handoutMasterId r:id="rId105"/>
  </p:handoutMasterIdLst>
  <p:sldIdLst>
    <p:sldId id="502" r:id="rId2"/>
    <p:sldId id="557" r:id="rId3"/>
    <p:sldId id="588" r:id="rId4"/>
    <p:sldId id="574" r:id="rId5"/>
    <p:sldId id="570" r:id="rId6"/>
    <p:sldId id="536" r:id="rId7"/>
    <p:sldId id="614" r:id="rId8"/>
    <p:sldId id="558" r:id="rId9"/>
    <p:sldId id="555" r:id="rId10"/>
    <p:sldId id="608" r:id="rId11"/>
    <p:sldId id="582" r:id="rId12"/>
    <p:sldId id="597" r:id="rId13"/>
    <p:sldId id="607" r:id="rId14"/>
    <p:sldId id="612" r:id="rId15"/>
    <p:sldId id="613" r:id="rId16"/>
    <p:sldId id="609" r:id="rId17"/>
    <p:sldId id="708" r:id="rId18"/>
    <p:sldId id="658" r:id="rId19"/>
    <p:sldId id="592" r:id="rId20"/>
    <p:sldId id="616" r:id="rId21"/>
    <p:sldId id="660" r:id="rId22"/>
    <p:sldId id="617" r:id="rId23"/>
    <p:sldId id="618" r:id="rId24"/>
    <p:sldId id="619" r:id="rId25"/>
    <p:sldId id="620" r:id="rId26"/>
    <p:sldId id="621" r:id="rId27"/>
    <p:sldId id="622" r:id="rId28"/>
    <p:sldId id="623" r:id="rId29"/>
    <p:sldId id="624" r:id="rId30"/>
    <p:sldId id="662" r:id="rId31"/>
    <p:sldId id="625" r:id="rId32"/>
    <p:sldId id="626" r:id="rId33"/>
    <p:sldId id="627" r:id="rId34"/>
    <p:sldId id="666" r:id="rId35"/>
    <p:sldId id="709" r:id="rId36"/>
    <p:sldId id="629" r:id="rId37"/>
    <p:sldId id="628" r:id="rId38"/>
    <p:sldId id="630" r:id="rId39"/>
    <p:sldId id="632" r:id="rId40"/>
    <p:sldId id="633" r:id="rId41"/>
    <p:sldId id="642" r:id="rId42"/>
    <p:sldId id="650" r:id="rId43"/>
    <p:sldId id="634" r:id="rId44"/>
    <p:sldId id="635" r:id="rId45"/>
    <p:sldId id="636" r:id="rId46"/>
    <p:sldId id="641" r:id="rId47"/>
    <p:sldId id="645" r:id="rId48"/>
    <p:sldId id="644" r:id="rId49"/>
    <p:sldId id="643" r:id="rId50"/>
    <p:sldId id="646" r:id="rId51"/>
    <p:sldId id="647" r:id="rId52"/>
    <p:sldId id="648" r:id="rId53"/>
    <p:sldId id="649" r:id="rId54"/>
    <p:sldId id="637" r:id="rId55"/>
    <p:sldId id="638" r:id="rId56"/>
    <p:sldId id="639" r:id="rId57"/>
    <p:sldId id="651" r:id="rId58"/>
    <p:sldId id="653" r:id="rId59"/>
    <p:sldId id="654" r:id="rId60"/>
    <p:sldId id="655" r:id="rId61"/>
    <p:sldId id="656" r:id="rId62"/>
    <p:sldId id="657" r:id="rId63"/>
    <p:sldId id="659" r:id="rId64"/>
    <p:sldId id="663" r:id="rId65"/>
    <p:sldId id="665" r:id="rId66"/>
    <p:sldId id="668" r:id="rId67"/>
    <p:sldId id="667" r:id="rId68"/>
    <p:sldId id="669" r:id="rId69"/>
    <p:sldId id="670" r:id="rId70"/>
    <p:sldId id="672" r:id="rId71"/>
    <p:sldId id="673" r:id="rId72"/>
    <p:sldId id="682" r:id="rId73"/>
    <p:sldId id="674" r:id="rId74"/>
    <p:sldId id="677" r:id="rId75"/>
    <p:sldId id="678" r:id="rId76"/>
    <p:sldId id="679" r:id="rId77"/>
    <p:sldId id="681" r:id="rId78"/>
    <p:sldId id="683" r:id="rId79"/>
    <p:sldId id="684" r:id="rId80"/>
    <p:sldId id="685" r:id="rId81"/>
    <p:sldId id="686" r:id="rId82"/>
    <p:sldId id="687" r:id="rId83"/>
    <p:sldId id="688" r:id="rId84"/>
    <p:sldId id="689" r:id="rId85"/>
    <p:sldId id="690" r:id="rId86"/>
    <p:sldId id="691" r:id="rId87"/>
    <p:sldId id="692" r:id="rId88"/>
    <p:sldId id="693" r:id="rId89"/>
    <p:sldId id="694" r:id="rId90"/>
    <p:sldId id="695" r:id="rId91"/>
    <p:sldId id="699" r:id="rId92"/>
    <p:sldId id="700" r:id="rId93"/>
    <p:sldId id="696" r:id="rId94"/>
    <p:sldId id="698" r:id="rId95"/>
    <p:sldId id="697" r:id="rId96"/>
    <p:sldId id="701" r:id="rId97"/>
    <p:sldId id="702" r:id="rId98"/>
    <p:sldId id="703" r:id="rId99"/>
    <p:sldId id="705" r:id="rId100"/>
    <p:sldId id="704" r:id="rId101"/>
    <p:sldId id="706" r:id="rId102"/>
    <p:sldId id="600" r:id="rId103"/>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D18B"/>
    <a:srgbClr val="C3E2C1"/>
    <a:srgbClr val="F9FC8E"/>
    <a:srgbClr val="EADC52"/>
    <a:srgbClr val="FF9900"/>
    <a:srgbClr val="BCBEC0"/>
    <a:srgbClr val="99FFCC"/>
    <a:srgbClr val="A1C5E0"/>
    <a:srgbClr val="6BA8D0"/>
    <a:srgbClr val="09A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817" autoAdjust="0"/>
  </p:normalViewPr>
  <p:slideViewPr>
    <p:cSldViewPr showGuides="1">
      <p:cViewPr varScale="1">
        <p:scale>
          <a:sx n="87" d="100"/>
          <a:sy n="87" d="100"/>
        </p:scale>
        <p:origin x="1152" y="82"/>
      </p:cViewPr>
      <p:guideLst>
        <p:guide orient="horz" pos="2160"/>
        <p:guide pos="3120"/>
      </p:guideLst>
    </p:cSldViewPr>
  </p:slideViewPr>
  <p:notesTextViewPr>
    <p:cViewPr>
      <p:scale>
        <a:sx n="1" d="1"/>
        <a:sy n="1" d="1"/>
      </p:scale>
      <p:origin x="0" y="0"/>
    </p:cViewPr>
  </p:notesTextViewPr>
  <p:sorterViewPr>
    <p:cViewPr varScale="1">
      <p:scale>
        <a:sx n="100" d="100"/>
        <a:sy n="100" d="100"/>
      </p:scale>
      <p:origin x="0" y="-538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8A3FC5-BD4A-C92F-4B87-29EC0FAC19A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CEA8A19-C8CC-2831-358B-FAF9AA59E08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481309-A05B-4C51-A174-F65CAE278097}" type="datetimeFigureOut">
              <a:rPr lang="en-IN" smtClean="0"/>
              <a:t>23-08-2022</a:t>
            </a:fld>
            <a:endParaRPr lang="en-IN"/>
          </a:p>
        </p:txBody>
      </p:sp>
      <p:sp>
        <p:nvSpPr>
          <p:cNvPr id="4" name="Footer Placeholder 3">
            <a:extLst>
              <a:ext uri="{FF2B5EF4-FFF2-40B4-BE49-F238E27FC236}">
                <a16:creationId xmlns:a16="http://schemas.microsoft.com/office/drawing/2014/main" id="{4E383170-D6EC-08B9-AC51-1D48A7EBE7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0961701-92C7-31FE-1007-E76E457582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4A76152-2CF8-4982-8EF9-3C0F7D3BD0CC}" type="slidenum">
              <a:rPr lang="en-IN" smtClean="0"/>
              <a:t>‹#›</a:t>
            </a:fld>
            <a:endParaRPr lang="en-IN"/>
          </a:p>
        </p:txBody>
      </p:sp>
    </p:spTree>
    <p:extLst>
      <p:ext uri="{BB962C8B-B14F-4D97-AF65-F5344CB8AC3E}">
        <p14:creationId xmlns:p14="http://schemas.microsoft.com/office/powerpoint/2010/main" val="33191242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4F01A-3E91-4831-92AD-6D4AF38A1953}" type="datetimeFigureOut">
              <a:rPr lang="en-GB" smtClean="0"/>
              <a:t>23/08/2022</a:t>
            </a:fld>
            <a:endParaRPr lang="en-GB"/>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F3102E-6C56-4F81-B30B-581BE2EC6691}" type="slidenum">
              <a:rPr lang="en-GB" smtClean="0"/>
              <a:t>‹#›</a:t>
            </a:fld>
            <a:endParaRPr lang="en-GB"/>
          </a:p>
        </p:txBody>
      </p:sp>
    </p:spTree>
    <p:extLst>
      <p:ext uri="{BB962C8B-B14F-4D97-AF65-F5344CB8AC3E}">
        <p14:creationId xmlns:p14="http://schemas.microsoft.com/office/powerpoint/2010/main" val="102796470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facebook/react-devtools"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facebook/react-devtools"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facebook/react-devtools"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F3102E-6C56-4F81-B30B-581BE2EC6691}" type="slidenum">
              <a:rPr lang="en-GB" smtClean="0"/>
              <a:t>2</a:t>
            </a:fld>
            <a:endParaRPr lang="en-GB"/>
          </a:p>
        </p:txBody>
      </p:sp>
    </p:spTree>
    <p:extLst>
      <p:ext uri="{BB962C8B-B14F-4D97-AF65-F5344CB8AC3E}">
        <p14:creationId xmlns:p14="http://schemas.microsoft.com/office/powerpoint/2010/main" val="323000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Image picked up </a:t>
            </a:r>
            <a:r>
              <a:rPr lang="en-IN" dirty="0" err="1"/>
              <a:t>facebook</a:t>
            </a:r>
            <a:r>
              <a:rPr lang="en-IN" dirty="0"/>
              <a:t> </a:t>
            </a:r>
            <a:r>
              <a:rPr lang="en-IN" dirty="0" err="1"/>
              <a:t>github</a:t>
            </a:r>
            <a:r>
              <a:rPr lang="en-IN" dirty="0"/>
              <a:t> page for react </a:t>
            </a:r>
            <a:r>
              <a:rPr lang="en-IN" dirty="0" err="1"/>
              <a:t>devtools</a:t>
            </a:r>
            <a:endParaRPr lang="en-IN" dirty="0"/>
          </a:p>
          <a:p>
            <a:r>
              <a:rPr lang="en-IN" dirty="0">
                <a:hlinkClick r:id="rId3"/>
              </a:rPr>
              <a:t>https://github.com/facebook/react-devtools</a:t>
            </a:r>
            <a:endParaRPr lang="en-IN" dirty="0"/>
          </a:p>
          <a:p>
            <a:endParaRPr lang="en-IN" dirty="0"/>
          </a:p>
        </p:txBody>
      </p:sp>
      <p:sp>
        <p:nvSpPr>
          <p:cNvPr id="4" name="Slide Number Placeholder 3"/>
          <p:cNvSpPr>
            <a:spLocks noGrp="1"/>
          </p:cNvSpPr>
          <p:nvPr>
            <p:ph type="sldNum" sz="quarter" idx="5"/>
          </p:nvPr>
        </p:nvSpPr>
        <p:spPr/>
        <p:txBody>
          <a:bodyPr/>
          <a:lstStyle/>
          <a:p>
            <a:fld id="{A5F3102E-6C56-4F81-B30B-581BE2EC6691}" type="slidenum">
              <a:rPr lang="en-GB" smtClean="0"/>
              <a:t>67</a:t>
            </a:fld>
            <a:endParaRPr lang="en-GB"/>
          </a:p>
        </p:txBody>
      </p:sp>
    </p:spTree>
    <p:extLst>
      <p:ext uri="{BB962C8B-B14F-4D97-AF65-F5344CB8AC3E}">
        <p14:creationId xmlns:p14="http://schemas.microsoft.com/office/powerpoint/2010/main" val="2664983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5F3102E-6C56-4F81-B30B-581BE2EC6691}" type="slidenum">
              <a:rPr lang="en-GB" smtClean="0"/>
              <a:t>70</a:t>
            </a:fld>
            <a:endParaRPr lang="en-GB" dirty="0"/>
          </a:p>
        </p:txBody>
      </p:sp>
    </p:spTree>
    <p:extLst>
      <p:ext uri="{BB962C8B-B14F-4D97-AF65-F5344CB8AC3E}">
        <p14:creationId xmlns:p14="http://schemas.microsoft.com/office/powerpoint/2010/main" val="3490137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Courtesy: https://content-static.upwork.com/blog/uploads/sites/3/2015/05/05110037/Front-end-dev1.png</a:t>
            </a:r>
          </a:p>
        </p:txBody>
      </p:sp>
      <p:sp>
        <p:nvSpPr>
          <p:cNvPr id="4" name="Slide Number Placeholder 3"/>
          <p:cNvSpPr>
            <a:spLocks noGrp="1"/>
          </p:cNvSpPr>
          <p:nvPr>
            <p:ph type="sldNum" sz="quarter" idx="5"/>
          </p:nvPr>
        </p:nvSpPr>
        <p:spPr/>
        <p:txBody>
          <a:bodyPr/>
          <a:lstStyle/>
          <a:p>
            <a:fld id="{A5F3102E-6C56-4F81-B30B-581BE2EC6691}" type="slidenum">
              <a:rPr lang="en-GB" smtClean="0"/>
              <a:t>3</a:t>
            </a:fld>
            <a:endParaRPr lang="en-GB"/>
          </a:p>
        </p:txBody>
      </p:sp>
    </p:spTree>
    <p:extLst>
      <p:ext uri="{BB962C8B-B14F-4D97-AF65-F5344CB8AC3E}">
        <p14:creationId xmlns:p14="http://schemas.microsoft.com/office/powerpoint/2010/main" val="2905404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5F3102E-6C56-4F81-B30B-581BE2EC6691}" type="slidenum">
              <a:rPr lang="en-GB" smtClean="0"/>
              <a:t>5</a:t>
            </a:fld>
            <a:endParaRPr lang="en-GB" dirty="0"/>
          </a:p>
        </p:txBody>
      </p:sp>
    </p:spTree>
    <p:extLst>
      <p:ext uri="{BB962C8B-B14F-4D97-AF65-F5344CB8AC3E}">
        <p14:creationId xmlns:p14="http://schemas.microsoft.com/office/powerpoint/2010/main" val="3567172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latin typeface="Body Level 1"/>
              </a:rPr>
              <a:t>Design the page using HTML5.</a:t>
            </a:r>
          </a:p>
          <a:p>
            <a:pPr marL="342900" indent="-342900">
              <a:buFont typeface="Arial" panose="020B0604020202020204" pitchFamily="34" charset="0"/>
              <a:buChar char="•"/>
            </a:pPr>
            <a:r>
              <a:rPr lang="en-US" sz="1200" dirty="0">
                <a:latin typeface="Body Level 1"/>
              </a:rPr>
              <a:t>Make sure all the fields are required.</a:t>
            </a:r>
          </a:p>
          <a:p>
            <a:pPr marL="342900" indent="-342900">
              <a:buFont typeface="Arial" panose="020B0604020202020204" pitchFamily="34" charset="0"/>
              <a:buChar char="•"/>
            </a:pPr>
            <a:r>
              <a:rPr lang="en-US" sz="1200" dirty="0">
                <a:latin typeface="Body Level 1"/>
              </a:rPr>
              <a:t>Validate first name (only alphabets), last name (only alphabets), contact number(10 digits) and email-id. </a:t>
            </a:r>
          </a:p>
          <a:p>
            <a:pPr marL="342900" indent="-342900">
              <a:buFont typeface="Arial" panose="020B0604020202020204" pitchFamily="34" charset="0"/>
              <a:buChar char="•"/>
            </a:pPr>
            <a:r>
              <a:rPr lang="en-US" sz="1200" dirty="0">
                <a:latin typeface="Body Level 1"/>
              </a:rPr>
              <a:t>Whenever user inserts invalid value, show the error message next to text box for ex please enter only alphabets</a:t>
            </a:r>
          </a:p>
          <a:p>
            <a:pPr marL="342900" indent="-342900">
              <a:buFont typeface="Arial" panose="020B0604020202020204" pitchFamily="34" charset="0"/>
              <a:buChar char="•"/>
            </a:pPr>
            <a:r>
              <a:rPr lang="en-US" sz="1200" dirty="0">
                <a:latin typeface="Body Level 1"/>
              </a:rPr>
              <a:t>If both passwords do not match , show the error message once user submits the page</a:t>
            </a:r>
          </a:p>
          <a:p>
            <a:pPr marL="342900" indent="-342900">
              <a:buFont typeface="Arial" panose="020B0604020202020204" pitchFamily="34" charset="0"/>
              <a:buChar char="•"/>
            </a:pPr>
            <a:r>
              <a:rPr lang="en-US" sz="1200" dirty="0">
                <a:latin typeface="Body Level 1"/>
              </a:rPr>
              <a:t>Signup button must be enabled , once all the values are filled up correctly.</a:t>
            </a:r>
          </a:p>
          <a:p>
            <a:endParaRPr lang="en-US" dirty="0"/>
          </a:p>
        </p:txBody>
      </p:sp>
      <p:sp>
        <p:nvSpPr>
          <p:cNvPr id="4" name="Slide Number Placeholder 3"/>
          <p:cNvSpPr>
            <a:spLocks noGrp="1"/>
          </p:cNvSpPr>
          <p:nvPr>
            <p:ph type="sldNum" sz="quarter" idx="5"/>
          </p:nvPr>
        </p:nvSpPr>
        <p:spPr/>
        <p:txBody>
          <a:bodyPr/>
          <a:lstStyle/>
          <a:p>
            <a:fld id="{A5F3102E-6C56-4F81-B30B-581BE2EC6691}" type="slidenum">
              <a:rPr lang="en-GB" smtClean="0"/>
              <a:t>8</a:t>
            </a:fld>
            <a:endParaRPr lang="en-GB"/>
          </a:p>
        </p:txBody>
      </p:sp>
    </p:spTree>
    <p:extLst>
      <p:ext uri="{BB962C8B-B14F-4D97-AF65-F5344CB8AC3E}">
        <p14:creationId xmlns:p14="http://schemas.microsoft.com/office/powerpoint/2010/main" val="2028648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F3102E-6C56-4F81-B30B-581BE2EC6691}" type="slidenum">
              <a:rPr lang="en-GB" smtClean="0"/>
              <a:t>32</a:t>
            </a:fld>
            <a:endParaRPr lang="en-GB"/>
          </a:p>
        </p:txBody>
      </p:sp>
    </p:spTree>
    <p:extLst>
      <p:ext uri="{BB962C8B-B14F-4D97-AF65-F5344CB8AC3E}">
        <p14:creationId xmlns:p14="http://schemas.microsoft.com/office/powerpoint/2010/main" val="3166860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5F3102E-6C56-4F81-B30B-581BE2EC6691}" type="slidenum">
              <a:rPr lang="en-GB" smtClean="0"/>
              <a:t>40</a:t>
            </a:fld>
            <a:endParaRPr lang="en-GB" dirty="0"/>
          </a:p>
        </p:txBody>
      </p:sp>
    </p:spTree>
    <p:extLst>
      <p:ext uri="{BB962C8B-B14F-4D97-AF65-F5344CB8AC3E}">
        <p14:creationId xmlns:p14="http://schemas.microsoft.com/office/powerpoint/2010/main" val="2769415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latin typeface="Body Level 1"/>
              </a:rPr>
              <a:t>Design the page using HTML5.</a:t>
            </a:r>
          </a:p>
          <a:p>
            <a:pPr marL="342900" indent="-342900">
              <a:buFont typeface="Arial" panose="020B0604020202020204" pitchFamily="34" charset="0"/>
              <a:buChar char="•"/>
            </a:pPr>
            <a:r>
              <a:rPr lang="en-US" sz="1200" dirty="0">
                <a:latin typeface="Body Level 1"/>
              </a:rPr>
              <a:t>Make sure all the fields are required.</a:t>
            </a:r>
          </a:p>
          <a:p>
            <a:pPr marL="342900" indent="-342900">
              <a:buFont typeface="Arial" panose="020B0604020202020204" pitchFamily="34" charset="0"/>
              <a:buChar char="•"/>
            </a:pPr>
            <a:r>
              <a:rPr lang="en-US" sz="1200" dirty="0">
                <a:latin typeface="Body Level 1"/>
              </a:rPr>
              <a:t>Validate first name (only alphabets), last name (only alphabets), contact number(10 digits) and email-id. </a:t>
            </a:r>
          </a:p>
          <a:p>
            <a:pPr marL="342900" indent="-342900">
              <a:buFont typeface="Arial" panose="020B0604020202020204" pitchFamily="34" charset="0"/>
              <a:buChar char="•"/>
            </a:pPr>
            <a:r>
              <a:rPr lang="en-US" sz="1200" dirty="0">
                <a:latin typeface="Body Level 1"/>
              </a:rPr>
              <a:t>Whenever user inserts invalid value, show the error message next to text box for ex please enter only alphabets</a:t>
            </a:r>
          </a:p>
          <a:p>
            <a:pPr marL="342900" indent="-342900">
              <a:buFont typeface="Arial" panose="020B0604020202020204" pitchFamily="34" charset="0"/>
              <a:buChar char="•"/>
            </a:pPr>
            <a:r>
              <a:rPr lang="en-US" sz="1200" dirty="0">
                <a:latin typeface="Body Level 1"/>
              </a:rPr>
              <a:t>If both passwords do not match , show the error message once user submits the page</a:t>
            </a:r>
          </a:p>
          <a:p>
            <a:pPr marL="342900" indent="-342900">
              <a:buFont typeface="Arial" panose="020B0604020202020204" pitchFamily="34" charset="0"/>
              <a:buChar char="•"/>
            </a:pPr>
            <a:r>
              <a:rPr lang="en-US" sz="1200" dirty="0">
                <a:latin typeface="Body Level 1"/>
              </a:rPr>
              <a:t>Signup button must be enabled , once all the values are filled up correctly.</a:t>
            </a:r>
          </a:p>
          <a:p>
            <a:endParaRPr lang="en-US" dirty="0"/>
          </a:p>
        </p:txBody>
      </p:sp>
      <p:sp>
        <p:nvSpPr>
          <p:cNvPr id="4" name="Slide Number Placeholder 3"/>
          <p:cNvSpPr>
            <a:spLocks noGrp="1"/>
          </p:cNvSpPr>
          <p:nvPr>
            <p:ph type="sldNum" sz="quarter" idx="5"/>
          </p:nvPr>
        </p:nvSpPr>
        <p:spPr/>
        <p:txBody>
          <a:bodyPr/>
          <a:lstStyle/>
          <a:p>
            <a:fld id="{A5F3102E-6C56-4F81-B30B-581BE2EC6691}" type="slidenum">
              <a:rPr lang="en-GB" smtClean="0"/>
              <a:t>43</a:t>
            </a:fld>
            <a:endParaRPr lang="en-GB"/>
          </a:p>
        </p:txBody>
      </p:sp>
    </p:spTree>
    <p:extLst>
      <p:ext uri="{BB962C8B-B14F-4D97-AF65-F5344CB8AC3E}">
        <p14:creationId xmlns:p14="http://schemas.microsoft.com/office/powerpoint/2010/main" val="4161454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Image picked up </a:t>
            </a:r>
            <a:r>
              <a:rPr lang="en-IN" dirty="0" err="1"/>
              <a:t>facebook</a:t>
            </a:r>
            <a:r>
              <a:rPr lang="en-IN" dirty="0"/>
              <a:t> </a:t>
            </a:r>
            <a:r>
              <a:rPr lang="en-IN" dirty="0" err="1"/>
              <a:t>github</a:t>
            </a:r>
            <a:r>
              <a:rPr lang="en-IN" dirty="0"/>
              <a:t> page for react </a:t>
            </a:r>
            <a:r>
              <a:rPr lang="en-IN" dirty="0" err="1"/>
              <a:t>devtools</a:t>
            </a:r>
            <a:endParaRPr lang="en-IN" dirty="0"/>
          </a:p>
          <a:p>
            <a:r>
              <a:rPr lang="en-IN" dirty="0">
                <a:hlinkClick r:id="rId3"/>
              </a:rPr>
              <a:t>https://github.com/facebook/react-devtools</a:t>
            </a:r>
            <a:endParaRPr lang="en-IN" dirty="0"/>
          </a:p>
        </p:txBody>
      </p:sp>
      <p:sp>
        <p:nvSpPr>
          <p:cNvPr id="4" name="Slide Number Placeholder 3"/>
          <p:cNvSpPr>
            <a:spLocks noGrp="1"/>
          </p:cNvSpPr>
          <p:nvPr>
            <p:ph type="sldNum" sz="quarter" idx="5"/>
          </p:nvPr>
        </p:nvSpPr>
        <p:spPr/>
        <p:txBody>
          <a:bodyPr/>
          <a:lstStyle/>
          <a:p>
            <a:fld id="{A5F3102E-6C56-4F81-B30B-581BE2EC6691}" type="slidenum">
              <a:rPr lang="en-GB" smtClean="0"/>
              <a:t>65</a:t>
            </a:fld>
            <a:endParaRPr lang="en-GB"/>
          </a:p>
        </p:txBody>
      </p:sp>
    </p:spTree>
    <p:extLst>
      <p:ext uri="{BB962C8B-B14F-4D97-AF65-F5344CB8AC3E}">
        <p14:creationId xmlns:p14="http://schemas.microsoft.com/office/powerpoint/2010/main" val="2763237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Image picked up </a:t>
            </a:r>
            <a:r>
              <a:rPr lang="en-IN" dirty="0" err="1"/>
              <a:t>facebook</a:t>
            </a:r>
            <a:r>
              <a:rPr lang="en-IN" dirty="0"/>
              <a:t> </a:t>
            </a:r>
            <a:r>
              <a:rPr lang="en-IN" dirty="0" err="1"/>
              <a:t>github</a:t>
            </a:r>
            <a:r>
              <a:rPr lang="en-IN" dirty="0"/>
              <a:t> page for react </a:t>
            </a:r>
            <a:r>
              <a:rPr lang="en-IN" dirty="0" err="1"/>
              <a:t>devtools</a:t>
            </a:r>
            <a:endParaRPr lang="en-IN" dirty="0"/>
          </a:p>
          <a:p>
            <a:r>
              <a:rPr lang="en-IN" dirty="0">
                <a:hlinkClick r:id="rId3"/>
              </a:rPr>
              <a:t>https://github.com/facebook/react-devtools</a:t>
            </a:r>
            <a:endParaRPr lang="en-IN" dirty="0"/>
          </a:p>
          <a:p>
            <a:endParaRPr lang="en-IN" dirty="0"/>
          </a:p>
        </p:txBody>
      </p:sp>
      <p:sp>
        <p:nvSpPr>
          <p:cNvPr id="4" name="Slide Number Placeholder 3"/>
          <p:cNvSpPr>
            <a:spLocks noGrp="1"/>
          </p:cNvSpPr>
          <p:nvPr>
            <p:ph type="sldNum" sz="quarter" idx="5"/>
          </p:nvPr>
        </p:nvSpPr>
        <p:spPr/>
        <p:txBody>
          <a:bodyPr/>
          <a:lstStyle/>
          <a:p>
            <a:fld id="{A5F3102E-6C56-4F81-B30B-581BE2EC6691}" type="slidenum">
              <a:rPr lang="en-GB" smtClean="0"/>
              <a:t>66</a:t>
            </a:fld>
            <a:endParaRPr lang="en-GB"/>
          </a:p>
        </p:txBody>
      </p:sp>
    </p:spTree>
    <p:extLst>
      <p:ext uri="{BB962C8B-B14F-4D97-AF65-F5344CB8AC3E}">
        <p14:creationId xmlns:p14="http://schemas.microsoft.com/office/powerpoint/2010/main" val="934271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9171" y="-8468"/>
            <a:ext cx="993395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224812" y="2404534"/>
            <a:ext cx="631227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224812" y="4050835"/>
            <a:ext cx="631227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92395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60400" y="609600"/>
            <a:ext cx="6876690"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60400" y="4470400"/>
            <a:ext cx="6876690"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02743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459" y="609600"/>
            <a:ext cx="6578197"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92830" y="3632200"/>
            <a:ext cx="58714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60399" y="4470400"/>
            <a:ext cx="6876691"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22937" y="790378"/>
            <a:ext cx="49542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7310008" y="2886556"/>
            <a:ext cx="49542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64416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60399" y="1931988"/>
            <a:ext cx="6876691"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60399" y="4527448"/>
            <a:ext cx="6876691"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00292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459" y="609600"/>
            <a:ext cx="6578197"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60397" y="4013200"/>
            <a:ext cx="6876692"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60399" y="4527448"/>
            <a:ext cx="6876691"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22937" y="790378"/>
            <a:ext cx="49542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7310008" y="2886556"/>
            <a:ext cx="49542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7003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67169" y="609600"/>
            <a:ext cx="6869920"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60397" y="4013200"/>
            <a:ext cx="6876692"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60399" y="4527448"/>
            <a:ext cx="6876691"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77465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333891-D5E7-4C7B-BF1D-E855E53CB5A8}" type="slidenum">
              <a:rPr lang="en-US" dirty="0"/>
              <a:t>‹#›</a:t>
            </a:fld>
            <a:endParaRPr lang="en-US" dirty="0"/>
          </a:p>
        </p:txBody>
      </p:sp>
    </p:spTree>
    <p:extLst>
      <p:ext uri="{BB962C8B-B14F-4D97-AF65-F5344CB8AC3E}">
        <p14:creationId xmlns:p14="http://schemas.microsoft.com/office/powerpoint/2010/main" val="2873184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75421" y="609601"/>
            <a:ext cx="1060380"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60399" y="609601"/>
            <a:ext cx="5627945"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09564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ver Slide Green">
    <p:spTree>
      <p:nvGrpSpPr>
        <p:cNvPr id="1" name=""/>
        <p:cNvGrpSpPr/>
        <p:nvPr/>
      </p:nvGrpSpPr>
      <p:grpSpPr>
        <a:xfrm>
          <a:off x="0" y="0"/>
          <a:ext cx="0" cy="0"/>
          <a:chOff x="0" y="0"/>
          <a:chExt cx="0" cy="0"/>
        </a:xfrm>
      </p:grpSpPr>
      <p:pic>
        <p:nvPicPr>
          <p:cNvPr id="11" name="Picture 10" descr="SCWB_PPTcover-Grn.jpg"/>
          <p:cNvPicPr>
            <a:picLocks noChangeAspect="1"/>
          </p:cNvPicPr>
          <p:nvPr userDrawn="1"/>
        </p:nvPicPr>
        <p:blipFill rotWithShape="1">
          <a:blip r:embed="rId2" cstate="print">
            <a:extLst>
              <a:ext uri="{28A0092B-C50C-407E-A947-70E740481C1C}">
                <a14:useLocalDpi xmlns:a14="http://schemas.microsoft.com/office/drawing/2010/main" val="0"/>
              </a:ext>
            </a:extLst>
          </a:blip>
          <a:srcRect b="2252"/>
          <a:stretch/>
        </p:blipFill>
        <p:spPr>
          <a:xfrm>
            <a:off x="3" y="12600"/>
            <a:ext cx="9908664" cy="6832800"/>
          </a:xfrm>
          <a:prstGeom prst="rect">
            <a:avLst/>
          </a:prstGeom>
        </p:spPr>
      </p:pic>
      <p:pic>
        <p:nvPicPr>
          <p:cNvPr id="8" name="Picture 7"/>
          <p:cNvPicPr>
            <a:picLocks noChangeAspect="1"/>
          </p:cNvPicPr>
          <p:nvPr userDrawn="1"/>
        </p:nvPicPr>
        <p:blipFill>
          <a:blip r:embed="rId3" cstate="print"/>
          <a:stretch>
            <a:fillRect/>
          </a:stretch>
        </p:blipFill>
        <p:spPr>
          <a:xfrm>
            <a:off x="8134137" y="245287"/>
            <a:ext cx="1449701" cy="554026"/>
          </a:xfrm>
          <a:prstGeom prst="rect">
            <a:avLst/>
          </a:prstGeom>
        </p:spPr>
      </p:pic>
      <p:pic>
        <p:nvPicPr>
          <p:cNvPr id="9" name="Picture 8"/>
          <p:cNvPicPr>
            <a:picLocks noChangeAspect="1"/>
          </p:cNvPicPr>
          <p:nvPr userDrawn="1"/>
        </p:nvPicPr>
        <p:blipFill>
          <a:blip r:embed="rId4" cstate="print"/>
          <a:stretch>
            <a:fillRect/>
          </a:stretch>
        </p:blipFill>
        <p:spPr>
          <a:xfrm>
            <a:off x="8134132" y="6283800"/>
            <a:ext cx="1449706" cy="226951"/>
          </a:xfrm>
          <a:prstGeom prst="rect">
            <a:avLst/>
          </a:prstGeom>
        </p:spPr>
      </p:pic>
      <p:pic>
        <p:nvPicPr>
          <p:cNvPr id="10" name="Picture 26" descr="Visual Identitiy Band"/>
          <p:cNvPicPr preferRelativeResize="0">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0" y="1039623"/>
            <a:ext cx="9905997" cy="485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ctrTitle"/>
          </p:nvPr>
        </p:nvSpPr>
        <p:spPr>
          <a:xfrm>
            <a:off x="4251000" y="2008097"/>
            <a:ext cx="5316116" cy="1495525"/>
          </a:xfrm>
        </p:spPr>
        <p:txBody>
          <a:bodyPr anchor="b">
            <a:normAutofit/>
          </a:bodyPr>
          <a:lstStyle>
            <a:lvl1pPr algn="r">
              <a:defRPr sz="3500" baseline="0">
                <a:solidFill>
                  <a:schemeClr val="bg1"/>
                </a:solidFill>
                <a:latin typeface="Cover Title"/>
              </a:defRPr>
            </a:lvl1pPr>
          </a:lstStyle>
          <a:p>
            <a:r>
              <a:rPr lang="en-US"/>
              <a:t>Click to edit Master title style</a:t>
            </a:r>
            <a:endParaRPr lang="en-US" dirty="0"/>
          </a:p>
        </p:txBody>
      </p:sp>
      <p:sp>
        <p:nvSpPr>
          <p:cNvPr id="13" name="Subtitle 2"/>
          <p:cNvSpPr>
            <a:spLocks noGrp="1"/>
          </p:cNvSpPr>
          <p:nvPr>
            <p:ph type="subTitle" idx="1"/>
          </p:nvPr>
        </p:nvSpPr>
        <p:spPr>
          <a:xfrm>
            <a:off x="4531893" y="3703460"/>
            <a:ext cx="5035223" cy="726458"/>
          </a:xfrm>
        </p:spPr>
        <p:txBody>
          <a:bodyPr>
            <a:normAutofit/>
          </a:bodyPr>
          <a:lstStyle>
            <a:lvl1pPr marL="0" indent="0" algn="r">
              <a:buNone/>
              <a:defRPr sz="2000" baseline="0">
                <a:solidFill>
                  <a:schemeClr val="bg1"/>
                </a:solidFill>
                <a:latin typeface="Cover Description"/>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0529908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Watermark">
    <p:spTree>
      <p:nvGrpSpPr>
        <p:cNvPr id="1" name=""/>
        <p:cNvGrpSpPr/>
        <p:nvPr/>
      </p:nvGrpSpPr>
      <p:grpSpPr>
        <a:xfrm>
          <a:off x="0" y="0"/>
          <a:ext cx="0" cy="0"/>
          <a:chOff x="0" y="0"/>
          <a:chExt cx="0" cy="0"/>
        </a:xfrm>
      </p:grpSpPr>
      <p:pic>
        <p:nvPicPr>
          <p:cNvPr id="3" name="Picture 2" descr="SCWB_PPT_Divider.jpg"/>
          <p:cNvPicPr>
            <a:picLocks noChangeAspect="1"/>
          </p:cNvPicPr>
          <p:nvPr userDrawn="1"/>
        </p:nvPicPr>
        <p:blipFill rotWithShape="1">
          <a:blip r:embed="rId2" cstate="print">
            <a:extLst>
              <a:ext uri="{28A0092B-C50C-407E-A947-70E740481C1C}">
                <a14:useLocalDpi xmlns:a14="http://schemas.microsoft.com/office/drawing/2010/main" val="0"/>
              </a:ext>
            </a:extLst>
          </a:blip>
          <a:srcRect t="15121" b="2696"/>
          <a:stretch/>
        </p:blipFill>
        <p:spPr>
          <a:xfrm>
            <a:off x="2350" y="1088141"/>
            <a:ext cx="9903650" cy="5757259"/>
          </a:xfrm>
          <a:prstGeom prst="rect">
            <a:avLst/>
          </a:prstGeom>
        </p:spPr>
      </p:pic>
      <p:sp>
        <p:nvSpPr>
          <p:cNvPr id="4" name="Title 1"/>
          <p:cNvSpPr>
            <a:spLocks noGrp="1"/>
          </p:cNvSpPr>
          <p:nvPr>
            <p:ph type="ctrTitle"/>
          </p:nvPr>
        </p:nvSpPr>
        <p:spPr>
          <a:xfrm>
            <a:off x="340234" y="4833001"/>
            <a:ext cx="9259747" cy="1029600"/>
          </a:xfrm>
        </p:spPr>
        <p:txBody>
          <a:bodyPr anchor="t">
            <a:normAutofit/>
          </a:bodyPr>
          <a:lstStyle>
            <a:lvl1pPr algn="l">
              <a:defRPr sz="3500" baseline="0">
                <a:solidFill>
                  <a:schemeClr val="accent5"/>
                </a:solidFill>
                <a:latin typeface="Cover Title"/>
              </a:defRPr>
            </a:lvl1pPr>
          </a:lstStyle>
          <a:p>
            <a:r>
              <a:rPr lang="en-US"/>
              <a:t>Click to edit Master title style</a:t>
            </a:r>
            <a:endParaRPr lang="en-US" dirty="0"/>
          </a:p>
        </p:txBody>
      </p:sp>
      <p:sp>
        <p:nvSpPr>
          <p:cNvPr id="5" name="Subtitle 2"/>
          <p:cNvSpPr>
            <a:spLocks noGrp="1"/>
          </p:cNvSpPr>
          <p:nvPr>
            <p:ph type="subTitle" idx="1"/>
          </p:nvPr>
        </p:nvSpPr>
        <p:spPr>
          <a:xfrm>
            <a:off x="340234" y="3709800"/>
            <a:ext cx="9243814" cy="966040"/>
          </a:xfrm>
        </p:spPr>
        <p:txBody>
          <a:bodyPr anchor="b">
            <a:normAutofit/>
          </a:bodyPr>
          <a:lstStyle>
            <a:lvl1pPr marL="0" indent="0" algn="l">
              <a:buNone/>
              <a:defRPr sz="2000" baseline="0">
                <a:solidFill>
                  <a:schemeClr val="tx1"/>
                </a:solidFill>
                <a:latin typeface="Cover Description"/>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790826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s/Agenda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Text Placeholder 2"/>
          <p:cNvSpPr>
            <a:spLocks noGrp="1"/>
          </p:cNvSpPr>
          <p:nvPr>
            <p:ph idx="1" hasCustomPrompt="1"/>
          </p:nvPr>
        </p:nvSpPr>
        <p:spPr>
          <a:xfrm>
            <a:off x="324091" y="1323001"/>
            <a:ext cx="9259747" cy="4847010"/>
          </a:xfrm>
          <a:prstGeom prst="rect">
            <a:avLst/>
          </a:prstGeom>
        </p:spPr>
        <p:txBody>
          <a:bodyPr vert="horz" lIns="0" tIns="72000" rIns="0" bIns="0" rtlCol="0">
            <a:normAutofit/>
          </a:bodyPr>
          <a:lstStyle>
            <a:lvl1pPr marL="328142" marR="0" indent="-328142" algn="l" defTabSz="914400" rtl="0" eaLnBrk="1" fontAlgn="auto" latinLnBrk="0" hangingPunct="1">
              <a:lnSpc>
                <a:spcPct val="130000"/>
              </a:lnSpc>
              <a:spcBef>
                <a:spcPts val="0"/>
              </a:spcBef>
              <a:spcAft>
                <a:spcPts val="0"/>
              </a:spcAft>
              <a:buClr>
                <a:schemeClr val="accent3"/>
              </a:buClr>
              <a:buSzTx/>
              <a:buFont typeface="Arial" panose="020B0604020202020204" pitchFamily="34" charset="0"/>
              <a:buNone/>
              <a:tabLst>
                <a:tab pos="6164618" algn="r"/>
              </a:tabLst>
              <a:defRPr baseline="0">
                <a:solidFill>
                  <a:schemeClr val="accent5"/>
                </a:solidFill>
              </a:defRPr>
            </a:lvl1pPr>
            <a:lvl2pPr marL="457200" indent="0">
              <a:buNone/>
              <a:defRPr/>
            </a:lvl2pPr>
            <a:lvl3pPr marL="914400" indent="0">
              <a:buNone/>
              <a:defRPr/>
            </a:lvl3pPr>
            <a:lvl4pPr marL="1371600" indent="0">
              <a:buNone/>
              <a:defRPr/>
            </a:lvl4pPr>
            <a:lvl5pPr marL="1828800" indent="0">
              <a:buNone/>
              <a:defRPr/>
            </a:lvl5pPr>
          </a:lstStyle>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p:txBody>
      </p:sp>
    </p:spTree>
    <p:extLst>
      <p:ext uri="{BB962C8B-B14F-4D97-AF65-F5344CB8AC3E}">
        <p14:creationId xmlns:p14="http://schemas.microsoft.com/office/powerpoint/2010/main" val="3316229516"/>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496F9C-7FEE-48F2-A86C-DCFACBAB2156}" type="slidenum">
              <a:rPr lang="en-US" smtClean="0"/>
              <a:pPr/>
              <a:t>‹#›</a:t>
            </a:fld>
            <a:endParaRPr lang="en-US"/>
          </a:p>
        </p:txBody>
      </p:sp>
    </p:spTree>
    <p:extLst>
      <p:ext uri="{BB962C8B-B14F-4D97-AF65-F5344CB8AC3E}">
        <p14:creationId xmlns:p14="http://schemas.microsoft.com/office/powerpoint/2010/main" val="14056335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ing &amp; 1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2"/>
          <p:cNvSpPr>
            <a:spLocks noGrp="1" noChangeAspect="1"/>
          </p:cNvSpPr>
          <p:nvPr>
            <p:ph idx="1"/>
          </p:nvPr>
        </p:nvSpPr>
        <p:spPr>
          <a:xfrm>
            <a:off x="324091" y="1323001"/>
            <a:ext cx="9259747" cy="484701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8766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ing &amp; 2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2"/>
          <p:cNvSpPr>
            <a:spLocks noGrp="1"/>
          </p:cNvSpPr>
          <p:nvPr>
            <p:ph idx="1"/>
          </p:nvPr>
        </p:nvSpPr>
        <p:spPr>
          <a:xfrm>
            <a:off x="324091" y="1323001"/>
            <a:ext cx="4488509" cy="484701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idx="12"/>
          </p:nvPr>
        </p:nvSpPr>
        <p:spPr>
          <a:xfrm>
            <a:off x="5093400" y="1323001"/>
            <a:ext cx="4490438" cy="484701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380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60399" y="2700869"/>
            <a:ext cx="6876691"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60399" y="4527448"/>
            <a:ext cx="6876691"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10461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60400" y="609600"/>
            <a:ext cx="6876690"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60401" y="2160589"/>
            <a:ext cx="3345451"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1637" y="2160590"/>
            <a:ext cx="3345453"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69654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60400" y="609600"/>
            <a:ext cx="6876689"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60399" y="2160983"/>
            <a:ext cx="334822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60399" y="2737247"/>
            <a:ext cx="3348228"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188860" y="2160983"/>
            <a:ext cx="334822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188860" y="2737247"/>
            <a:ext cx="3348228"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46171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60399" y="609600"/>
            <a:ext cx="6876690"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9615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64420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0399" y="1498604"/>
            <a:ext cx="3022697"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868882" y="514926"/>
            <a:ext cx="366820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60399" y="2777069"/>
            <a:ext cx="3022697"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333891-D5E7-4C7B-BF1D-E855E53CB5A8}" type="slidenum">
              <a:rPr lang="en-US" dirty="0"/>
              <a:t>‹#›</a:t>
            </a:fld>
            <a:endParaRPr lang="en-US" dirty="0"/>
          </a:p>
        </p:txBody>
      </p:sp>
    </p:spTree>
    <p:extLst>
      <p:ext uri="{BB962C8B-B14F-4D97-AF65-F5344CB8AC3E}">
        <p14:creationId xmlns:p14="http://schemas.microsoft.com/office/powerpoint/2010/main" val="3631082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0399" y="4800600"/>
            <a:ext cx="687669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60399" y="609600"/>
            <a:ext cx="6876690"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60399" y="5367338"/>
            <a:ext cx="6876690"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39406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9172" y="-8468"/>
            <a:ext cx="993395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60400" y="609600"/>
            <a:ext cx="6876689"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60399" y="2160590"/>
            <a:ext cx="6876690"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855696" y="6041364"/>
            <a:ext cx="741143"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660399" y="6041364"/>
            <a:ext cx="5008221"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81732" y="6041364"/>
            <a:ext cx="55535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CC9AD57F-67AE-B2FE-6FE9-65593290358F}"/>
              </a:ext>
            </a:extLst>
          </p:cNvPr>
          <p:cNvPicPr>
            <a:picLocks noChangeAspect="1"/>
          </p:cNvPicPr>
          <p:nvPr userDrawn="1"/>
        </p:nvPicPr>
        <p:blipFill>
          <a:blip r:embed="rId23"/>
          <a:stretch>
            <a:fillRect/>
          </a:stretch>
        </p:blipFill>
        <p:spPr>
          <a:xfrm>
            <a:off x="7853739" y="183759"/>
            <a:ext cx="1736100" cy="710589"/>
          </a:xfrm>
          <a:prstGeom prst="rect">
            <a:avLst/>
          </a:prstGeom>
        </p:spPr>
      </p:pic>
    </p:spTree>
    <p:extLst>
      <p:ext uri="{BB962C8B-B14F-4D97-AF65-F5344CB8AC3E}">
        <p14:creationId xmlns:p14="http://schemas.microsoft.com/office/powerpoint/2010/main" val="1225130033"/>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680" r:id="rId18"/>
    <p:sldLayoutId id="2147483701" r:id="rId19"/>
    <p:sldLayoutId id="2147483666" r:id="rId20"/>
    <p:sldLayoutId id="2147483668" r:id="rId21"/>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hyperlink" Target="https://reactjs.org/docs/create-a-new-react-app.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nitrajka.com/2016/08/15/setup-react-es6-redux-app-expres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nitrajka.com/2016/08/15/setup-react-es6-redux-app-expres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github.com/axios/axios"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6CBCD-801A-49BC-A91C-B8BC9C087C5E}"/>
              </a:ext>
            </a:extLst>
          </p:cNvPr>
          <p:cNvSpPr>
            <a:spLocks noGrp="1"/>
          </p:cNvSpPr>
          <p:nvPr>
            <p:ph type="ctrTitle"/>
          </p:nvPr>
        </p:nvSpPr>
        <p:spPr/>
        <p:txBody>
          <a:bodyPr/>
          <a:lstStyle/>
          <a:p>
            <a:r>
              <a:rPr lang="en-US" dirty="0"/>
              <a:t>React</a:t>
            </a:r>
          </a:p>
        </p:txBody>
      </p:sp>
      <p:sp>
        <p:nvSpPr>
          <p:cNvPr id="3" name="Subtitle 2">
            <a:extLst>
              <a:ext uri="{FF2B5EF4-FFF2-40B4-BE49-F238E27FC236}">
                <a16:creationId xmlns:a16="http://schemas.microsoft.com/office/drawing/2014/main" id="{0E9FF59E-1E51-4BB7-BD98-F4CD1B0F6BFD}"/>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44B8E2AE-C941-162D-3F1C-1ABB9EEAD6FA}"/>
              </a:ext>
            </a:extLst>
          </p:cNvPr>
          <p:cNvSpPr>
            <a:spLocks noGrp="1"/>
          </p:cNvSpPr>
          <p:nvPr>
            <p:ph type="sldNum" sz="quarter" idx="12"/>
          </p:nvPr>
        </p:nvSpPr>
        <p:spPr/>
        <p:txBody>
          <a:bodyPr/>
          <a:lstStyle/>
          <a:p>
            <a:fld id="{D57F1E4F-1CFF-5643-939E-217C01CDF565}" type="slidenum">
              <a:rPr lang="en-US" smtClean="0"/>
              <a:pPr/>
              <a:t>0</a:t>
            </a:fld>
            <a:endParaRPr lang="en-US" dirty="0"/>
          </a:p>
        </p:txBody>
      </p:sp>
    </p:spTree>
    <p:extLst>
      <p:ext uri="{BB962C8B-B14F-4D97-AF65-F5344CB8AC3E}">
        <p14:creationId xmlns:p14="http://schemas.microsoft.com/office/powerpoint/2010/main" val="1289203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23323-2453-4BBF-B7BC-6EBB47C4A000}"/>
              </a:ext>
            </a:extLst>
          </p:cNvPr>
          <p:cNvSpPr>
            <a:spLocks noGrp="1"/>
          </p:cNvSpPr>
          <p:nvPr>
            <p:ph type="title"/>
          </p:nvPr>
        </p:nvSpPr>
        <p:spPr/>
        <p:txBody>
          <a:bodyPr/>
          <a:lstStyle/>
          <a:p>
            <a:r>
              <a:rPr lang="en-IN" dirty="0"/>
              <a:t>Use case 1 - Explanation</a:t>
            </a:r>
          </a:p>
        </p:txBody>
      </p:sp>
      <p:sp>
        <p:nvSpPr>
          <p:cNvPr id="3" name="Content Placeholder 2">
            <a:extLst>
              <a:ext uri="{FF2B5EF4-FFF2-40B4-BE49-F238E27FC236}">
                <a16:creationId xmlns:a16="http://schemas.microsoft.com/office/drawing/2014/main" id="{D6DF1F70-11BA-4416-A5C9-555163BEDE0A}"/>
              </a:ext>
            </a:extLst>
          </p:cNvPr>
          <p:cNvSpPr>
            <a:spLocks noGrp="1"/>
          </p:cNvSpPr>
          <p:nvPr>
            <p:ph idx="1"/>
          </p:nvPr>
        </p:nvSpPr>
        <p:spPr/>
        <p:txBody>
          <a:bodyPr>
            <a:normAutofit fontScale="70000" lnSpcReduction="20000"/>
          </a:bodyPr>
          <a:lstStyle/>
          <a:p>
            <a:r>
              <a:rPr lang="en-IN" dirty="0"/>
              <a:t>As part of this use case, Create a simple react app with a single page which contains the below components</a:t>
            </a:r>
          </a:p>
          <a:p>
            <a:r>
              <a:rPr lang="en-IN" dirty="0"/>
              <a:t>Give this page a title with h3 enabled text (</a:t>
            </a:r>
            <a:r>
              <a:rPr lang="en-US" dirty="0" err="1"/>
              <a:t>UseCase</a:t>
            </a:r>
            <a:r>
              <a:rPr lang="en-US" dirty="0"/>
              <a:t> 1 - Components, Props and States)</a:t>
            </a:r>
            <a:endParaRPr lang="en-IN" dirty="0"/>
          </a:p>
          <a:p>
            <a:r>
              <a:rPr lang="en-IN" dirty="0"/>
              <a:t>Also ensure that the entire page has a left and a right margin of 100px</a:t>
            </a:r>
          </a:p>
          <a:p>
            <a:r>
              <a:rPr lang="en-IN" dirty="0"/>
              <a:t>Create all the below mentioned components under </a:t>
            </a:r>
            <a:r>
              <a:rPr lang="en-IN" b="1" dirty="0" err="1"/>
              <a:t>src</a:t>
            </a:r>
            <a:r>
              <a:rPr lang="en-IN" b="1" dirty="0"/>
              <a:t>/components/</a:t>
            </a:r>
            <a:r>
              <a:rPr lang="en-IN" dirty="0"/>
              <a:t> subfolder</a:t>
            </a:r>
          </a:p>
          <a:p>
            <a:r>
              <a:rPr lang="en-IN" dirty="0"/>
              <a:t>Create a component named </a:t>
            </a:r>
            <a:r>
              <a:rPr lang="en-IN" b="1" dirty="0"/>
              <a:t>HelloWorld</a:t>
            </a:r>
            <a:r>
              <a:rPr lang="en-IN" dirty="0"/>
              <a:t> displaying a simple text as “Hello World Component”</a:t>
            </a:r>
          </a:p>
          <a:p>
            <a:r>
              <a:rPr lang="en-IN" dirty="0"/>
              <a:t>Create a component named </a:t>
            </a:r>
            <a:r>
              <a:rPr lang="en-IN" b="1" dirty="0"/>
              <a:t>HelloMessage</a:t>
            </a:r>
            <a:r>
              <a:rPr lang="en-IN" dirty="0"/>
              <a:t> which can receive 2 properties (name and message). If message prop is missing, use </a:t>
            </a:r>
            <a:r>
              <a:rPr lang="en-IN" b="1" dirty="0"/>
              <a:t>“Hi, Hello”</a:t>
            </a:r>
            <a:r>
              <a:rPr lang="en-IN" dirty="0"/>
              <a:t> as the default message.</a:t>
            </a:r>
          </a:p>
          <a:p>
            <a:r>
              <a:rPr lang="en-IN" dirty="0"/>
              <a:t>Create a component named </a:t>
            </a:r>
            <a:r>
              <a:rPr lang="en-IN" b="1" dirty="0"/>
              <a:t>Counter</a:t>
            </a:r>
            <a:r>
              <a:rPr lang="en-IN" dirty="0"/>
              <a:t> which displays the time elapsed in seconds. Implement this by using react state concept. Also, use the browser’s event </a:t>
            </a:r>
            <a:r>
              <a:rPr lang="en-IN" b="1" dirty="0" err="1"/>
              <a:t>setInterval</a:t>
            </a:r>
            <a:r>
              <a:rPr lang="en-IN" dirty="0"/>
              <a:t> for the implementation.</a:t>
            </a:r>
          </a:p>
          <a:p>
            <a:r>
              <a:rPr lang="en-IN" dirty="0"/>
              <a:t>Create a component named </a:t>
            </a:r>
            <a:r>
              <a:rPr lang="en-IN" b="1" dirty="0"/>
              <a:t>Alert </a:t>
            </a:r>
            <a:r>
              <a:rPr lang="en-IN" dirty="0"/>
              <a:t>which shows up a button and when the button is clicked, should show an alert dialog with the message “React is a great UI library”</a:t>
            </a:r>
          </a:p>
          <a:p>
            <a:r>
              <a:rPr lang="en-IN" dirty="0"/>
              <a:t>Display all these above components one by one in the order as shown in the use case 1</a:t>
            </a:r>
          </a:p>
          <a:p>
            <a:endParaRPr lang="en-IN" dirty="0"/>
          </a:p>
          <a:p>
            <a:endParaRPr lang="en-IN" dirty="0"/>
          </a:p>
          <a:p>
            <a:pPr lvl="1"/>
            <a:endParaRPr lang="en-IN" b="1" dirty="0"/>
          </a:p>
          <a:p>
            <a:pPr lvl="1"/>
            <a:endParaRPr lang="en-IN" b="1" dirty="0"/>
          </a:p>
        </p:txBody>
      </p:sp>
      <p:sp>
        <p:nvSpPr>
          <p:cNvPr id="4" name="Slide Number Placeholder 3">
            <a:extLst>
              <a:ext uri="{FF2B5EF4-FFF2-40B4-BE49-F238E27FC236}">
                <a16:creationId xmlns:a16="http://schemas.microsoft.com/office/drawing/2014/main" id="{A72D490C-8E8C-600F-0598-120C310BB59D}"/>
              </a:ext>
            </a:extLst>
          </p:cNvPr>
          <p:cNvSpPr>
            <a:spLocks noGrp="1"/>
          </p:cNvSpPr>
          <p:nvPr>
            <p:ph type="sldNum" sz="quarter" idx="12"/>
          </p:nvPr>
        </p:nvSpPr>
        <p:spPr/>
        <p:txBody>
          <a:bodyPr/>
          <a:lstStyle/>
          <a:p>
            <a:fld id="{91496F9C-7FEE-48F2-A86C-DCFACBAB2156}" type="slidenum">
              <a:rPr lang="en-US" smtClean="0"/>
              <a:pPr/>
              <a:t>9</a:t>
            </a:fld>
            <a:endParaRPr lang="en-US"/>
          </a:p>
        </p:txBody>
      </p:sp>
    </p:spTree>
    <p:extLst>
      <p:ext uri="{BB962C8B-B14F-4D97-AF65-F5344CB8AC3E}">
        <p14:creationId xmlns:p14="http://schemas.microsoft.com/office/powerpoint/2010/main" val="20006584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E228F-D175-44D3-BFE1-9600F4445B18}"/>
              </a:ext>
            </a:extLst>
          </p:cNvPr>
          <p:cNvSpPr>
            <a:spLocks noGrp="1"/>
          </p:cNvSpPr>
          <p:nvPr>
            <p:ph type="title"/>
          </p:nvPr>
        </p:nvSpPr>
        <p:spPr/>
        <p:txBody>
          <a:bodyPr/>
          <a:lstStyle/>
          <a:p>
            <a:r>
              <a:rPr lang="en-IN" dirty="0"/>
              <a:t>Displaying and styling error messages</a:t>
            </a:r>
          </a:p>
        </p:txBody>
      </p:sp>
      <p:sp>
        <p:nvSpPr>
          <p:cNvPr id="3" name="Content Placeholder 2">
            <a:extLst>
              <a:ext uri="{FF2B5EF4-FFF2-40B4-BE49-F238E27FC236}">
                <a16:creationId xmlns:a16="http://schemas.microsoft.com/office/drawing/2014/main" id="{41882A77-9B3E-4B16-92F5-1DC5D368E78B}"/>
              </a:ext>
            </a:extLst>
          </p:cNvPr>
          <p:cNvSpPr>
            <a:spLocks noGrp="1"/>
          </p:cNvSpPr>
          <p:nvPr>
            <p:ph idx="1"/>
          </p:nvPr>
        </p:nvSpPr>
        <p:spPr>
          <a:xfrm>
            <a:off x="323126" y="1752600"/>
            <a:ext cx="9259747" cy="5335199"/>
          </a:xfrm>
        </p:spPr>
        <p:txBody>
          <a:bodyPr/>
          <a:lstStyle/>
          <a:p>
            <a:r>
              <a:rPr lang="en-IN" dirty="0"/>
              <a:t>While doing form validations, its important to differentiate valid and invalid fields</a:t>
            </a:r>
          </a:p>
          <a:p>
            <a:r>
              <a:rPr lang="en-IN" dirty="0"/>
              <a:t>Also, error messages specific to individual columns could be displayed</a:t>
            </a:r>
          </a:p>
          <a:p>
            <a:r>
              <a:rPr lang="en-IN" dirty="0"/>
              <a:t>There are some styles available in bootstrap library for handling success and error scenarios</a:t>
            </a:r>
          </a:p>
          <a:p>
            <a:pPr lvl="1"/>
            <a:r>
              <a:rPr lang="en-IN" dirty="0"/>
              <a:t>has-error</a:t>
            </a:r>
          </a:p>
          <a:p>
            <a:pPr lvl="1"/>
            <a:r>
              <a:rPr lang="en-IN" dirty="0"/>
              <a:t>has-success</a:t>
            </a:r>
          </a:p>
          <a:p>
            <a:r>
              <a:rPr lang="en-IN" dirty="0"/>
              <a:t>We have to apply the error classes only if any errors are there. So, we have to apply bootstrap styles dynamically</a:t>
            </a:r>
          </a:p>
          <a:p>
            <a:r>
              <a:rPr lang="en-IN" dirty="0"/>
              <a:t>There is a very useful 3</a:t>
            </a:r>
            <a:r>
              <a:rPr lang="en-IN" baseline="30000" dirty="0"/>
              <a:t>rd</a:t>
            </a:r>
            <a:r>
              <a:rPr lang="en-IN" dirty="0"/>
              <a:t> party library named </a:t>
            </a:r>
            <a:r>
              <a:rPr lang="en-IN" b="1" dirty="0" err="1"/>
              <a:t>classnames</a:t>
            </a:r>
            <a:r>
              <a:rPr lang="en-IN" dirty="0"/>
              <a:t>, which can be used to apply </a:t>
            </a:r>
            <a:r>
              <a:rPr lang="en-IN" dirty="0" err="1"/>
              <a:t>css</a:t>
            </a:r>
            <a:r>
              <a:rPr lang="en-IN" dirty="0"/>
              <a:t> styles dynamically</a:t>
            </a:r>
          </a:p>
          <a:p>
            <a:r>
              <a:rPr lang="en-IN" dirty="0"/>
              <a:t>Install the 3</a:t>
            </a:r>
            <a:r>
              <a:rPr lang="en-IN" baseline="30000" dirty="0"/>
              <a:t>rd</a:t>
            </a:r>
            <a:r>
              <a:rPr lang="en-IN" dirty="0"/>
              <a:t> party library using the below command</a:t>
            </a:r>
          </a:p>
          <a:p>
            <a:pPr lvl="1"/>
            <a:r>
              <a:rPr lang="en-IN" b="1" i="1" dirty="0" err="1"/>
              <a:t>npm</a:t>
            </a:r>
            <a:r>
              <a:rPr lang="en-IN" b="1" i="1" dirty="0"/>
              <a:t> install </a:t>
            </a:r>
            <a:r>
              <a:rPr lang="en-IN" b="1" i="1" dirty="0" err="1"/>
              <a:t>classnames</a:t>
            </a:r>
            <a:endParaRPr lang="en-IN" b="1" i="1" dirty="0"/>
          </a:p>
          <a:p>
            <a:pPr lvl="1"/>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lvl="1"/>
            <a:endParaRPr lang="en-IN" dirty="0"/>
          </a:p>
          <a:p>
            <a:pPr marL="457200" lvl="1" indent="0">
              <a:buNone/>
            </a:pPr>
            <a:endParaRPr lang="en-IN" dirty="0"/>
          </a:p>
        </p:txBody>
      </p:sp>
      <p:sp>
        <p:nvSpPr>
          <p:cNvPr id="4" name="Slide Number Placeholder 3">
            <a:extLst>
              <a:ext uri="{FF2B5EF4-FFF2-40B4-BE49-F238E27FC236}">
                <a16:creationId xmlns:a16="http://schemas.microsoft.com/office/drawing/2014/main" id="{58517352-5E73-948C-A84C-54E0A2997D5A}"/>
              </a:ext>
            </a:extLst>
          </p:cNvPr>
          <p:cNvSpPr>
            <a:spLocks noGrp="1"/>
          </p:cNvSpPr>
          <p:nvPr>
            <p:ph type="sldNum" sz="quarter" idx="12"/>
          </p:nvPr>
        </p:nvSpPr>
        <p:spPr/>
        <p:txBody>
          <a:bodyPr/>
          <a:lstStyle/>
          <a:p>
            <a:fld id="{91496F9C-7FEE-48F2-A86C-DCFACBAB2156}" type="slidenum">
              <a:rPr lang="en-US" smtClean="0"/>
              <a:pPr/>
              <a:t>99</a:t>
            </a:fld>
            <a:endParaRPr lang="en-US"/>
          </a:p>
        </p:txBody>
      </p:sp>
    </p:spTree>
    <p:extLst>
      <p:ext uri="{BB962C8B-B14F-4D97-AF65-F5344CB8AC3E}">
        <p14:creationId xmlns:p14="http://schemas.microsoft.com/office/powerpoint/2010/main" val="11725803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E228F-D175-44D3-BFE1-9600F4445B18}"/>
              </a:ext>
            </a:extLst>
          </p:cNvPr>
          <p:cNvSpPr>
            <a:spLocks noGrp="1"/>
          </p:cNvSpPr>
          <p:nvPr>
            <p:ph type="title"/>
          </p:nvPr>
        </p:nvSpPr>
        <p:spPr/>
        <p:txBody>
          <a:bodyPr/>
          <a:lstStyle/>
          <a:p>
            <a:r>
              <a:rPr lang="en-IN" dirty="0" err="1"/>
              <a:t>Classnames</a:t>
            </a:r>
            <a:r>
              <a:rPr lang="en-IN" dirty="0"/>
              <a:t> – Dynamic styling</a:t>
            </a:r>
          </a:p>
        </p:txBody>
      </p:sp>
      <p:sp>
        <p:nvSpPr>
          <p:cNvPr id="3" name="Content Placeholder 2">
            <a:extLst>
              <a:ext uri="{FF2B5EF4-FFF2-40B4-BE49-F238E27FC236}">
                <a16:creationId xmlns:a16="http://schemas.microsoft.com/office/drawing/2014/main" id="{41882A77-9B3E-4B16-92F5-1DC5D368E78B}"/>
              </a:ext>
            </a:extLst>
          </p:cNvPr>
          <p:cNvSpPr>
            <a:spLocks noGrp="1"/>
          </p:cNvSpPr>
          <p:nvPr>
            <p:ph idx="1"/>
          </p:nvPr>
        </p:nvSpPr>
        <p:spPr>
          <a:xfrm>
            <a:off x="324091" y="1323000"/>
            <a:ext cx="9259747" cy="5335199"/>
          </a:xfrm>
        </p:spPr>
        <p:txBody>
          <a:bodyPr/>
          <a:lstStyle/>
          <a:p>
            <a:pPr lvl="1"/>
            <a:endParaRPr lang="en-IN" dirty="0"/>
          </a:p>
          <a:p>
            <a:r>
              <a:rPr lang="en-IN" dirty="0"/>
              <a:t>The output and the corresponding error handling for </a:t>
            </a:r>
            <a:r>
              <a:rPr lang="en-IN" dirty="0" err="1"/>
              <a:t>firstName</a:t>
            </a:r>
            <a:r>
              <a:rPr lang="en-IN" dirty="0"/>
              <a:t> input is shown below</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lvl="1"/>
            <a:endParaRPr lang="en-IN" dirty="0"/>
          </a:p>
          <a:p>
            <a:pPr marL="457200" lvl="1" indent="0">
              <a:buNone/>
            </a:pPr>
            <a:endParaRPr lang="en-IN" dirty="0"/>
          </a:p>
        </p:txBody>
      </p:sp>
      <p:pic>
        <p:nvPicPr>
          <p:cNvPr id="5" name="Picture 4">
            <a:extLst>
              <a:ext uri="{FF2B5EF4-FFF2-40B4-BE49-F238E27FC236}">
                <a16:creationId xmlns:a16="http://schemas.microsoft.com/office/drawing/2014/main" id="{FF5F3EE2-0BB9-46BD-90F7-31E3A448A7E8}"/>
              </a:ext>
            </a:extLst>
          </p:cNvPr>
          <p:cNvPicPr>
            <a:picLocks noChangeAspect="1"/>
          </p:cNvPicPr>
          <p:nvPr/>
        </p:nvPicPr>
        <p:blipFill>
          <a:blip r:embed="rId2"/>
          <a:stretch>
            <a:fillRect/>
          </a:stretch>
        </p:blipFill>
        <p:spPr>
          <a:xfrm>
            <a:off x="457200" y="3048000"/>
            <a:ext cx="5989932" cy="2971800"/>
          </a:xfrm>
          <a:prstGeom prst="rect">
            <a:avLst/>
          </a:prstGeom>
        </p:spPr>
      </p:pic>
      <p:pic>
        <p:nvPicPr>
          <p:cNvPr id="6" name="Picture 5">
            <a:extLst>
              <a:ext uri="{FF2B5EF4-FFF2-40B4-BE49-F238E27FC236}">
                <a16:creationId xmlns:a16="http://schemas.microsoft.com/office/drawing/2014/main" id="{93D78C16-43CE-4827-9772-50365D0AA3A6}"/>
              </a:ext>
            </a:extLst>
          </p:cNvPr>
          <p:cNvPicPr>
            <a:picLocks noChangeAspect="1"/>
          </p:cNvPicPr>
          <p:nvPr/>
        </p:nvPicPr>
        <p:blipFill>
          <a:blip r:embed="rId3"/>
          <a:stretch>
            <a:fillRect/>
          </a:stretch>
        </p:blipFill>
        <p:spPr>
          <a:xfrm>
            <a:off x="381001" y="1981200"/>
            <a:ext cx="5943600" cy="941812"/>
          </a:xfrm>
          <a:prstGeom prst="rect">
            <a:avLst/>
          </a:prstGeom>
        </p:spPr>
      </p:pic>
      <p:sp>
        <p:nvSpPr>
          <p:cNvPr id="8" name="Speech Bubble: Oval 7">
            <a:extLst>
              <a:ext uri="{FF2B5EF4-FFF2-40B4-BE49-F238E27FC236}">
                <a16:creationId xmlns:a16="http://schemas.microsoft.com/office/drawing/2014/main" id="{CC80858C-EC2F-45D7-8DD9-F3BCDBD51873}"/>
              </a:ext>
            </a:extLst>
          </p:cNvPr>
          <p:cNvSpPr/>
          <p:nvPr/>
        </p:nvSpPr>
        <p:spPr>
          <a:xfrm>
            <a:off x="7559731" y="2769817"/>
            <a:ext cx="2157216" cy="1220782"/>
          </a:xfrm>
          <a:prstGeom prst="wedgeEllipseCallout">
            <a:avLst>
              <a:gd name="adj1" fmla="val -127387"/>
              <a:gd name="adj2" fmla="val 59743"/>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2"/>
                </a:solidFill>
              </a:rPr>
              <a:t>Entire div is controlled by class </a:t>
            </a:r>
            <a:r>
              <a:rPr lang="en-IN" sz="1200" b="1" dirty="0">
                <a:solidFill>
                  <a:schemeClr val="tx2"/>
                </a:solidFill>
              </a:rPr>
              <a:t>‘has-error’</a:t>
            </a:r>
            <a:endParaRPr lang="en-IN" sz="1200" dirty="0">
              <a:solidFill>
                <a:schemeClr val="tx2"/>
              </a:solidFill>
            </a:endParaRPr>
          </a:p>
        </p:txBody>
      </p:sp>
      <p:sp>
        <p:nvSpPr>
          <p:cNvPr id="9" name="Right Brace 8">
            <a:extLst>
              <a:ext uri="{FF2B5EF4-FFF2-40B4-BE49-F238E27FC236}">
                <a16:creationId xmlns:a16="http://schemas.microsoft.com/office/drawing/2014/main" id="{E43830C3-D416-4780-8999-4B26CC3A0AA3}"/>
              </a:ext>
            </a:extLst>
          </p:cNvPr>
          <p:cNvSpPr/>
          <p:nvPr/>
        </p:nvSpPr>
        <p:spPr>
          <a:xfrm>
            <a:off x="5486400" y="3048000"/>
            <a:ext cx="7620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Speech Bubble: Oval 11">
            <a:extLst>
              <a:ext uri="{FF2B5EF4-FFF2-40B4-BE49-F238E27FC236}">
                <a16:creationId xmlns:a16="http://schemas.microsoft.com/office/drawing/2014/main" id="{0AC36D6B-D30D-443A-B464-777A4D561009}"/>
              </a:ext>
            </a:extLst>
          </p:cNvPr>
          <p:cNvSpPr/>
          <p:nvPr/>
        </p:nvSpPr>
        <p:spPr>
          <a:xfrm>
            <a:off x="7211993" y="4399429"/>
            <a:ext cx="2438400" cy="1496784"/>
          </a:xfrm>
          <a:prstGeom prst="wedgeEllipseCallout">
            <a:avLst>
              <a:gd name="adj1" fmla="val -122764"/>
              <a:gd name="adj2" fmla="val 2775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2"/>
                </a:solidFill>
              </a:rPr>
              <a:t>The span displaying feedback messages (controlled by class ‘</a:t>
            </a:r>
            <a:r>
              <a:rPr lang="en-IN" sz="1200" b="1" dirty="0">
                <a:solidFill>
                  <a:schemeClr val="tx2"/>
                </a:solidFill>
              </a:rPr>
              <a:t>help-block’</a:t>
            </a:r>
            <a:r>
              <a:rPr lang="en-IN" sz="1200" dirty="0">
                <a:solidFill>
                  <a:schemeClr val="tx2"/>
                </a:solidFill>
              </a:rPr>
              <a:t>)</a:t>
            </a:r>
          </a:p>
        </p:txBody>
      </p:sp>
      <p:sp>
        <p:nvSpPr>
          <p:cNvPr id="4" name="Slide Number Placeholder 3">
            <a:extLst>
              <a:ext uri="{FF2B5EF4-FFF2-40B4-BE49-F238E27FC236}">
                <a16:creationId xmlns:a16="http://schemas.microsoft.com/office/drawing/2014/main" id="{C2AB0E04-48F9-7BFC-82AE-A67BECE48098}"/>
              </a:ext>
            </a:extLst>
          </p:cNvPr>
          <p:cNvSpPr>
            <a:spLocks noGrp="1"/>
          </p:cNvSpPr>
          <p:nvPr>
            <p:ph type="sldNum" sz="quarter" idx="12"/>
          </p:nvPr>
        </p:nvSpPr>
        <p:spPr/>
        <p:txBody>
          <a:bodyPr/>
          <a:lstStyle/>
          <a:p>
            <a:fld id="{91496F9C-7FEE-48F2-A86C-DCFACBAB2156}" type="slidenum">
              <a:rPr lang="en-US" smtClean="0"/>
              <a:pPr/>
              <a:t>100</a:t>
            </a:fld>
            <a:endParaRPr lang="en-US"/>
          </a:p>
        </p:txBody>
      </p:sp>
    </p:spTree>
    <p:extLst>
      <p:ext uri="{BB962C8B-B14F-4D97-AF65-F5344CB8AC3E}">
        <p14:creationId xmlns:p14="http://schemas.microsoft.com/office/powerpoint/2010/main" val="21688100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6CBCD-801A-49BC-A91C-B8BC9C087C5E}"/>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0E9FF59E-1E51-4BB7-BD98-F4CD1B0F6BFD}"/>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02F85600-2667-AB0C-8F23-89CDE2AA6DD7}"/>
              </a:ext>
            </a:extLst>
          </p:cNvPr>
          <p:cNvSpPr>
            <a:spLocks noGrp="1"/>
          </p:cNvSpPr>
          <p:nvPr>
            <p:ph type="sldNum" sz="quarter" idx="12"/>
          </p:nvPr>
        </p:nvSpPr>
        <p:spPr/>
        <p:txBody>
          <a:bodyPr/>
          <a:lstStyle/>
          <a:p>
            <a:fld id="{D57F1E4F-1CFF-5643-939E-217C01CDF565}" type="slidenum">
              <a:rPr lang="en-US" smtClean="0"/>
              <a:pPr/>
              <a:t>101</a:t>
            </a:fld>
            <a:endParaRPr lang="en-US" dirty="0"/>
          </a:p>
        </p:txBody>
      </p:sp>
    </p:spTree>
    <p:extLst>
      <p:ext uri="{BB962C8B-B14F-4D97-AF65-F5344CB8AC3E}">
        <p14:creationId xmlns:p14="http://schemas.microsoft.com/office/powerpoint/2010/main" val="333924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32AF5-F4BD-4B93-978A-654B5BDA01DC}"/>
              </a:ext>
            </a:extLst>
          </p:cNvPr>
          <p:cNvSpPr>
            <a:spLocks noGrp="1"/>
          </p:cNvSpPr>
          <p:nvPr>
            <p:ph type="ctrTitle"/>
          </p:nvPr>
        </p:nvSpPr>
        <p:spPr/>
        <p:txBody>
          <a:bodyPr/>
          <a:lstStyle/>
          <a:p>
            <a:r>
              <a:rPr lang="en-US" dirty="0"/>
              <a:t>React - Getting Started</a:t>
            </a:r>
          </a:p>
        </p:txBody>
      </p:sp>
      <p:sp>
        <p:nvSpPr>
          <p:cNvPr id="3" name="Subtitle 2">
            <a:extLst>
              <a:ext uri="{FF2B5EF4-FFF2-40B4-BE49-F238E27FC236}">
                <a16:creationId xmlns:a16="http://schemas.microsoft.com/office/drawing/2014/main" id="{7DBD2B43-EBE3-4123-A738-3F82CB3C00D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98130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92143-36F1-458D-83F4-A81CE81A9E4B}"/>
              </a:ext>
            </a:extLst>
          </p:cNvPr>
          <p:cNvSpPr>
            <a:spLocks noGrp="1"/>
          </p:cNvSpPr>
          <p:nvPr>
            <p:ph type="title"/>
          </p:nvPr>
        </p:nvSpPr>
        <p:spPr/>
        <p:txBody>
          <a:bodyPr/>
          <a:lstStyle/>
          <a:p>
            <a:r>
              <a:rPr lang="en-US" dirty="0"/>
              <a:t>Installation and Creating a React app</a:t>
            </a:r>
          </a:p>
        </p:txBody>
      </p:sp>
      <p:sp>
        <p:nvSpPr>
          <p:cNvPr id="3" name="Content Placeholder 2">
            <a:extLst>
              <a:ext uri="{FF2B5EF4-FFF2-40B4-BE49-F238E27FC236}">
                <a16:creationId xmlns:a16="http://schemas.microsoft.com/office/drawing/2014/main" id="{199E0C2C-8E9E-4E80-8ED9-86F28661664A}"/>
              </a:ext>
            </a:extLst>
          </p:cNvPr>
          <p:cNvSpPr>
            <a:spLocks noGrp="1"/>
          </p:cNvSpPr>
          <p:nvPr>
            <p:ph idx="1"/>
          </p:nvPr>
        </p:nvSpPr>
        <p:spPr/>
        <p:txBody>
          <a:bodyPr>
            <a:normAutofit fontScale="77500" lnSpcReduction="20000"/>
          </a:bodyPr>
          <a:lstStyle/>
          <a:p>
            <a:pPr>
              <a:spcBef>
                <a:spcPct val="50000"/>
              </a:spcBef>
            </a:pPr>
            <a:r>
              <a:rPr lang="en-US" dirty="0">
                <a:cs typeface="Arial" pitchFamily="34" charset="0"/>
              </a:rPr>
              <a:t>Install one of the latest Node.js version (LTS release) v8.0 would be optimal</a:t>
            </a:r>
          </a:p>
          <a:p>
            <a:pPr>
              <a:spcBef>
                <a:spcPct val="50000"/>
              </a:spcBef>
            </a:pPr>
            <a:r>
              <a:rPr lang="en-US" dirty="0">
                <a:cs typeface="Arial" pitchFamily="34" charset="0"/>
              </a:rPr>
              <a:t>Check if node.js is properly installed using the below command</a:t>
            </a:r>
          </a:p>
          <a:p>
            <a:pPr lvl="1">
              <a:spcBef>
                <a:spcPct val="50000"/>
              </a:spcBef>
            </a:pPr>
            <a:r>
              <a:rPr lang="en-US" sz="1800" b="1" i="1" dirty="0">
                <a:latin typeface="Body Level 1"/>
                <a:cs typeface="Arial" pitchFamily="34" charset="0"/>
              </a:rPr>
              <a:t>node –v</a:t>
            </a:r>
          </a:p>
          <a:p>
            <a:pPr>
              <a:spcBef>
                <a:spcPct val="50000"/>
              </a:spcBef>
            </a:pPr>
            <a:r>
              <a:rPr lang="en-US" dirty="0">
                <a:cs typeface="Arial" pitchFamily="34" charset="0"/>
              </a:rPr>
              <a:t>Refer the below official getting started page</a:t>
            </a:r>
          </a:p>
          <a:p>
            <a:pPr lvl="1">
              <a:spcBef>
                <a:spcPct val="50000"/>
              </a:spcBef>
            </a:pPr>
            <a:r>
              <a:rPr lang="en-IN" dirty="0">
                <a:solidFill>
                  <a:schemeClr val="tx2">
                    <a:lumMod val="75000"/>
                    <a:lumOff val="25000"/>
                  </a:schemeClr>
                </a:solidFill>
                <a:hlinkClick r:id="rId2">
                  <a:extLst>
                    <a:ext uri="{A12FA001-AC4F-418D-AE19-62706E023703}">
                      <ahyp:hlinkClr xmlns:ahyp="http://schemas.microsoft.com/office/drawing/2018/hyperlinkcolor" val="tx"/>
                    </a:ext>
                  </a:extLst>
                </a:hlinkClick>
              </a:rPr>
              <a:t>https://reactjs.org/docs/create-a-new-react-app.html</a:t>
            </a:r>
            <a:endParaRPr lang="en-US" dirty="0">
              <a:cs typeface="Arial" pitchFamily="34" charset="0"/>
            </a:endParaRPr>
          </a:p>
          <a:p>
            <a:pPr>
              <a:spcBef>
                <a:spcPct val="50000"/>
              </a:spcBef>
            </a:pPr>
            <a:r>
              <a:rPr lang="en-US" dirty="0">
                <a:cs typeface="Arial" pitchFamily="34" charset="0"/>
              </a:rPr>
              <a:t>Install the create-react-app tool using the below </a:t>
            </a:r>
            <a:r>
              <a:rPr lang="en-US" dirty="0" err="1">
                <a:cs typeface="Arial" pitchFamily="34" charset="0"/>
              </a:rPr>
              <a:t>npm</a:t>
            </a:r>
            <a:r>
              <a:rPr lang="en-US" dirty="0">
                <a:cs typeface="Arial" pitchFamily="34" charset="0"/>
              </a:rPr>
              <a:t> command</a:t>
            </a:r>
          </a:p>
          <a:p>
            <a:pPr lvl="1">
              <a:spcBef>
                <a:spcPct val="50000"/>
              </a:spcBef>
            </a:pPr>
            <a:r>
              <a:rPr lang="en-US" sz="1800" b="1" i="1" dirty="0" err="1">
                <a:latin typeface="Body Level 1"/>
                <a:cs typeface="Arial" pitchFamily="34" charset="0"/>
              </a:rPr>
              <a:t>npm</a:t>
            </a:r>
            <a:r>
              <a:rPr lang="en-US" sz="1800" b="1" i="1" dirty="0">
                <a:latin typeface="Body Level 1"/>
                <a:cs typeface="Arial" pitchFamily="34" charset="0"/>
              </a:rPr>
              <a:t> install –g create-react-app</a:t>
            </a:r>
          </a:p>
          <a:p>
            <a:pPr>
              <a:spcBef>
                <a:spcPct val="50000"/>
              </a:spcBef>
            </a:pPr>
            <a:r>
              <a:rPr lang="en-US" dirty="0">
                <a:cs typeface="Arial" pitchFamily="34" charset="0"/>
              </a:rPr>
              <a:t>Create a new react app using the below command</a:t>
            </a:r>
          </a:p>
          <a:p>
            <a:pPr lvl="1">
              <a:spcBef>
                <a:spcPct val="50000"/>
              </a:spcBef>
            </a:pPr>
            <a:r>
              <a:rPr lang="en-US" sz="1800" b="1" i="1" dirty="0">
                <a:latin typeface="Body Level 1"/>
                <a:cs typeface="Arial" pitchFamily="34" charset="0"/>
              </a:rPr>
              <a:t>create-react-app app-name</a:t>
            </a:r>
          </a:p>
          <a:p>
            <a:pPr>
              <a:spcBef>
                <a:spcPct val="50000"/>
              </a:spcBef>
            </a:pPr>
            <a:r>
              <a:rPr lang="en-US" dirty="0">
                <a:cs typeface="Arial" pitchFamily="34" charset="0"/>
              </a:rPr>
              <a:t>Change to the app folder and run the below command to start the react application</a:t>
            </a:r>
            <a:endParaRPr lang="en-US" sz="1800" dirty="0">
              <a:latin typeface="Body Level 1"/>
              <a:cs typeface="Arial" pitchFamily="34" charset="0"/>
            </a:endParaRPr>
          </a:p>
          <a:p>
            <a:pPr lvl="1">
              <a:spcBef>
                <a:spcPct val="50000"/>
              </a:spcBef>
            </a:pPr>
            <a:r>
              <a:rPr lang="en-US" sz="1800" dirty="0" err="1">
                <a:latin typeface="Body Level 1"/>
                <a:cs typeface="Arial" pitchFamily="34" charset="0"/>
              </a:rPr>
              <a:t>npm</a:t>
            </a:r>
            <a:r>
              <a:rPr lang="en-US" sz="1800" dirty="0">
                <a:latin typeface="Body Level 1"/>
                <a:cs typeface="Arial" pitchFamily="34" charset="0"/>
              </a:rPr>
              <a:t> start</a:t>
            </a:r>
          </a:p>
          <a:p>
            <a:pPr>
              <a:spcBef>
                <a:spcPct val="50000"/>
              </a:spcBef>
            </a:pPr>
            <a:r>
              <a:rPr lang="en-US" dirty="0">
                <a:cs typeface="Arial" pitchFamily="34" charset="0"/>
              </a:rPr>
              <a:t>Once the app is run, it should open up the browser and show up the default react application</a:t>
            </a:r>
          </a:p>
          <a:p>
            <a:pPr lvl="1">
              <a:spcBef>
                <a:spcPct val="50000"/>
              </a:spcBef>
            </a:pPr>
            <a:endParaRPr lang="en-US" dirty="0">
              <a:latin typeface="Candara" pitchFamily="34" charset="0"/>
              <a:cs typeface="Arial" pitchFamily="34" charset="0"/>
            </a:endParaRPr>
          </a:p>
        </p:txBody>
      </p:sp>
      <p:sp>
        <p:nvSpPr>
          <p:cNvPr id="4" name="Slide Number Placeholder 3">
            <a:extLst>
              <a:ext uri="{FF2B5EF4-FFF2-40B4-BE49-F238E27FC236}">
                <a16:creationId xmlns:a16="http://schemas.microsoft.com/office/drawing/2014/main" id="{EFCDB465-B809-47EF-C91B-50AAD82BCD03}"/>
              </a:ext>
            </a:extLst>
          </p:cNvPr>
          <p:cNvSpPr>
            <a:spLocks noGrp="1"/>
          </p:cNvSpPr>
          <p:nvPr>
            <p:ph type="sldNum" sz="quarter" idx="12"/>
          </p:nvPr>
        </p:nvSpPr>
        <p:spPr/>
        <p:txBody>
          <a:bodyPr/>
          <a:lstStyle/>
          <a:p>
            <a:fld id="{91496F9C-7FEE-48F2-A86C-DCFACBAB2156}" type="slidenum">
              <a:rPr lang="en-US" smtClean="0"/>
              <a:pPr/>
              <a:t>11</a:t>
            </a:fld>
            <a:endParaRPr lang="en-US"/>
          </a:p>
        </p:txBody>
      </p:sp>
    </p:spTree>
    <p:extLst>
      <p:ext uri="{BB962C8B-B14F-4D97-AF65-F5344CB8AC3E}">
        <p14:creationId xmlns:p14="http://schemas.microsoft.com/office/powerpoint/2010/main" val="1654926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D22C-5DA5-41BC-8785-E82CF1EAC9BB}"/>
              </a:ext>
            </a:extLst>
          </p:cNvPr>
          <p:cNvSpPr>
            <a:spLocks noGrp="1"/>
          </p:cNvSpPr>
          <p:nvPr>
            <p:ph type="title"/>
          </p:nvPr>
        </p:nvSpPr>
        <p:spPr/>
        <p:txBody>
          <a:bodyPr/>
          <a:lstStyle/>
          <a:p>
            <a:r>
              <a:rPr lang="en-IN" dirty="0"/>
              <a:t>First app’s output</a:t>
            </a:r>
          </a:p>
        </p:txBody>
      </p:sp>
      <p:sp>
        <p:nvSpPr>
          <p:cNvPr id="3" name="Content Placeholder 2">
            <a:extLst>
              <a:ext uri="{FF2B5EF4-FFF2-40B4-BE49-F238E27FC236}">
                <a16:creationId xmlns:a16="http://schemas.microsoft.com/office/drawing/2014/main" id="{F446E3DA-436F-4E88-8CCF-B241BCB4203F}"/>
              </a:ext>
            </a:extLst>
          </p:cNvPr>
          <p:cNvSpPr>
            <a:spLocks noGrp="1"/>
          </p:cNvSpPr>
          <p:nvPr>
            <p:ph idx="1"/>
          </p:nvPr>
        </p:nvSpPr>
        <p:spPr/>
        <p:txBody>
          <a:bodyPr/>
          <a:lstStyle/>
          <a:p>
            <a:r>
              <a:rPr lang="en-IN" dirty="0"/>
              <a:t>The first react application which you created using create-react-app should show the default output as shown in the below image. This output ensures that everything went well with your installation and build process in your local development machine</a:t>
            </a:r>
          </a:p>
        </p:txBody>
      </p:sp>
      <p:pic>
        <p:nvPicPr>
          <p:cNvPr id="4" name="Picture 3">
            <a:extLst>
              <a:ext uri="{FF2B5EF4-FFF2-40B4-BE49-F238E27FC236}">
                <a16:creationId xmlns:a16="http://schemas.microsoft.com/office/drawing/2014/main" id="{C6D7CA63-943B-4B83-8475-75D86B5865E7}"/>
              </a:ext>
            </a:extLst>
          </p:cNvPr>
          <p:cNvPicPr>
            <a:picLocks noChangeAspect="1"/>
          </p:cNvPicPr>
          <p:nvPr/>
        </p:nvPicPr>
        <p:blipFill>
          <a:blip r:embed="rId2"/>
          <a:stretch>
            <a:fillRect/>
          </a:stretch>
        </p:blipFill>
        <p:spPr>
          <a:xfrm>
            <a:off x="1011115" y="3733800"/>
            <a:ext cx="3962400" cy="2975147"/>
          </a:xfrm>
          <a:prstGeom prst="rect">
            <a:avLst/>
          </a:prstGeom>
        </p:spPr>
      </p:pic>
      <p:sp>
        <p:nvSpPr>
          <p:cNvPr id="5" name="Slide Number Placeholder 4">
            <a:extLst>
              <a:ext uri="{FF2B5EF4-FFF2-40B4-BE49-F238E27FC236}">
                <a16:creationId xmlns:a16="http://schemas.microsoft.com/office/drawing/2014/main" id="{FC323376-135F-1B5B-9ABF-37DCEEE70B58}"/>
              </a:ext>
            </a:extLst>
          </p:cNvPr>
          <p:cNvSpPr>
            <a:spLocks noGrp="1"/>
          </p:cNvSpPr>
          <p:nvPr>
            <p:ph type="sldNum" sz="quarter" idx="12"/>
          </p:nvPr>
        </p:nvSpPr>
        <p:spPr/>
        <p:txBody>
          <a:bodyPr/>
          <a:lstStyle/>
          <a:p>
            <a:fld id="{91496F9C-7FEE-48F2-A86C-DCFACBAB2156}" type="slidenum">
              <a:rPr lang="en-US" smtClean="0"/>
              <a:pPr/>
              <a:t>12</a:t>
            </a:fld>
            <a:endParaRPr lang="en-US"/>
          </a:p>
        </p:txBody>
      </p:sp>
    </p:spTree>
    <p:extLst>
      <p:ext uri="{BB962C8B-B14F-4D97-AF65-F5344CB8AC3E}">
        <p14:creationId xmlns:p14="http://schemas.microsoft.com/office/powerpoint/2010/main" val="1243235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D22C-5DA5-41BC-8785-E82CF1EAC9BB}"/>
              </a:ext>
            </a:extLst>
          </p:cNvPr>
          <p:cNvSpPr>
            <a:spLocks noGrp="1"/>
          </p:cNvSpPr>
          <p:nvPr>
            <p:ph type="title"/>
          </p:nvPr>
        </p:nvSpPr>
        <p:spPr/>
        <p:txBody>
          <a:bodyPr/>
          <a:lstStyle/>
          <a:p>
            <a:r>
              <a:rPr lang="en-IN" dirty="0"/>
              <a:t>React app – Folder Structure</a:t>
            </a:r>
          </a:p>
        </p:txBody>
      </p:sp>
      <p:sp>
        <p:nvSpPr>
          <p:cNvPr id="3" name="Content Placeholder 2">
            <a:extLst>
              <a:ext uri="{FF2B5EF4-FFF2-40B4-BE49-F238E27FC236}">
                <a16:creationId xmlns:a16="http://schemas.microsoft.com/office/drawing/2014/main" id="{F446E3DA-436F-4E88-8CCF-B241BCB4203F}"/>
              </a:ext>
            </a:extLst>
          </p:cNvPr>
          <p:cNvSpPr>
            <a:spLocks noGrp="1"/>
          </p:cNvSpPr>
          <p:nvPr>
            <p:ph idx="1"/>
          </p:nvPr>
        </p:nvSpPr>
        <p:spPr/>
        <p:txBody>
          <a:bodyPr/>
          <a:lstStyle/>
          <a:p>
            <a:r>
              <a:rPr lang="en-IN" b="1" dirty="0"/>
              <a:t>Folder Structure – </a:t>
            </a:r>
            <a:r>
              <a:rPr lang="en-IN" dirty="0"/>
              <a:t>The default app created by create-react-app contains the below folder structure and the set of files</a:t>
            </a:r>
            <a:endParaRPr lang="en-IN" b="1" dirty="0"/>
          </a:p>
        </p:txBody>
      </p:sp>
      <p:pic>
        <p:nvPicPr>
          <p:cNvPr id="4" name="Picture 3">
            <a:extLst>
              <a:ext uri="{FF2B5EF4-FFF2-40B4-BE49-F238E27FC236}">
                <a16:creationId xmlns:a16="http://schemas.microsoft.com/office/drawing/2014/main" id="{5666985C-108A-4B42-B58D-52AF066E892B}"/>
              </a:ext>
            </a:extLst>
          </p:cNvPr>
          <p:cNvPicPr>
            <a:picLocks noChangeAspect="1"/>
          </p:cNvPicPr>
          <p:nvPr/>
        </p:nvPicPr>
        <p:blipFill>
          <a:blip r:embed="rId2"/>
          <a:stretch>
            <a:fillRect/>
          </a:stretch>
        </p:blipFill>
        <p:spPr>
          <a:xfrm>
            <a:off x="914400" y="2971800"/>
            <a:ext cx="4216446" cy="3733800"/>
          </a:xfrm>
          <a:prstGeom prst="rect">
            <a:avLst/>
          </a:prstGeom>
        </p:spPr>
      </p:pic>
      <p:sp>
        <p:nvSpPr>
          <p:cNvPr id="5" name="Slide Number Placeholder 4">
            <a:extLst>
              <a:ext uri="{FF2B5EF4-FFF2-40B4-BE49-F238E27FC236}">
                <a16:creationId xmlns:a16="http://schemas.microsoft.com/office/drawing/2014/main" id="{787B41BB-DB9C-E078-B6E1-7F90476F6E6E}"/>
              </a:ext>
            </a:extLst>
          </p:cNvPr>
          <p:cNvSpPr>
            <a:spLocks noGrp="1"/>
          </p:cNvSpPr>
          <p:nvPr>
            <p:ph type="sldNum" sz="quarter" idx="12"/>
          </p:nvPr>
        </p:nvSpPr>
        <p:spPr/>
        <p:txBody>
          <a:bodyPr/>
          <a:lstStyle/>
          <a:p>
            <a:fld id="{91496F9C-7FEE-48F2-A86C-DCFACBAB2156}" type="slidenum">
              <a:rPr lang="en-US" smtClean="0"/>
              <a:pPr/>
              <a:t>13</a:t>
            </a:fld>
            <a:endParaRPr lang="en-US"/>
          </a:p>
        </p:txBody>
      </p:sp>
    </p:spTree>
    <p:extLst>
      <p:ext uri="{BB962C8B-B14F-4D97-AF65-F5344CB8AC3E}">
        <p14:creationId xmlns:p14="http://schemas.microsoft.com/office/powerpoint/2010/main" val="2293451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D22C-5DA5-41BC-8785-E82CF1EAC9BB}"/>
              </a:ext>
            </a:extLst>
          </p:cNvPr>
          <p:cNvSpPr>
            <a:spLocks noGrp="1"/>
          </p:cNvSpPr>
          <p:nvPr>
            <p:ph type="title"/>
          </p:nvPr>
        </p:nvSpPr>
        <p:spPr/>
        <p:txBody>
          <a:bodyPr/>
          <a:lstStyle/>
          <a:p>
            <a:r>
              <a:rPr lang="en-IN" dirty="0"/>
              <a:t>About the app files</a:t>
            </a:r>
          </a:p>
        </p:txBody>
      </p:sp>
      <p:sp>
        <p:nvSpPr>
          <p:cNvPr id="3" name="Content Placeholder 2">
            <a:extLst>
              <a:ext uri="{FF2B5EF4-FFF2-40B4-BE49-F238E27FC236}">
                <a16:creationId xmlns:a16="http://schemas.microsoft.com/office/drawing/2014/main" id="{F446E3DA-436F-4E88-8CCF-B241BCB4203F}"/>
              </a:ext>
            </a:extLst>
          </p:cNvPr>
          <p:cNvSpPr>
            <a:spLocks noGrp="1"/>
          </p:cNvSpPr>
          <p:nvPr>
            <p:ph idx="1"/>
          </p:nvPr>
        </p:nvSpPr>
        <p:spPr/>
        <p:txBody>
          <a:bodyPr>
            <a:normAutofit fontScale="70000" lnSpcReduction="20000"/>
          </a:bodyPr>
          <a:lstStyle/>
          <a:p>
            <a:r>
              <a:rPr lang="en-IN" dirty="0"/>
              <a:t>For the project to build, these files must exist with exact filenames</a:t>
            </a:r>
          </a:p>
          <a:p>
            <a:pPr lvl="1"/>
            <a:r>
              <a:rPr lang="en-IN" sz="1800" b="1" i="1" dirty="0">
                <a:latin typeface="Body Level 1"/>
              </a:rPr>
              <a:t>public/index.html - </a:t>
            </a:r>
            <a:r>
              <a:rPr lang="en-IN" sz="1800" dirty="0">
                <a:latin typeface="Body Level 1"/>
              </a:rPr>
              <a:t>the page template</a:t>
            </a:r>
          </a:p>
          <a:p>
            <a:pPr lvl="1"/>
            <a:r>
              <a:rPr lang="en-IN" sz="1800" b="1" i="1" dirty="0" err="1">
                <a:latin typeface="Body Level 1"/>
              </a:rPr>
              <a:t>src</a:t>
            </a:r>
            <a:r>
              <a:rPr lang="en-IN" sz="1800" b="1" i="1" dirty="0">
                <a:latin typeface="Body Level 1"/>
              </a:rPr>
              <a:t>/index.js</a:t>
            </a:r>
            <a:r>
              <a:rPr lang="en-IN" sz="1800" dirty="0">
                <a:latin typeface="Body Level 1"/>
              </a:rPr>
              <a:t> - the JavaScript entry point</a:t>
            </a:r>
          </a:p>
          <a:p>
            <a:pPr lvl="1"/>
            <a:endParaRPr lang="en-IN" sz="1800" dirty="0">
              <a:latin typeface="Body Level 1"/>
            </a:endParaRPr>
          </a:p>
          <a:p>
            <a:pPr algn="just"/>
            <a:r>
              <a:rPr lang="en-IN" dirty="0"/>
              <a:t>Regarding the other major files/folders</a:t>
            </a:r>
            <a:endParaRPr lang="en-IN" b="1" dirty="0"/>
          </a:p>
          <a:p>
            <a:pPr lvl="1" algn="just"/>
            <a:r>
              <a:rPr lang="en-IN" sz="1800" b="1" i="1" dirty="0" err="1">
                <a:latin typeface="Body Level 1"/>
              </a:rPr>
              <a:t>node_modules</a:t>
            </a:r>
            <a:r>
              <a:rPr lang="en-IN" sz="1800" b="1" i="1" dirty="0">
                <a:latin typeface="Body Level 1"/>
              </a:rPr>
              <a:t>/ -</a:t>
            </a:r>
            <a:r>
              <a:rPr lang="en-IN" sz="1800" i="1" dirty="0">
                <a:latin typeface="Body Level 1"/>
              </a:rPr>
              <a:t> the folder where all the required packages are installed</a:t>
            </a:r>
          </a:p>
          <a:p>
            <a:pPr lvl="1" algn="just"/>
            <a:r>
              <a:rPr lang="en-IN" sz="1800" b="1" i="1" dirty="0" err="1">
                <a:latin typeface="Body Level 1"/>
              </a:rPr>
              <a:t>package.json</a:t>
            </a:r>
            <a:r>
              <a:rPr lang="en-IN" sz="1800" b="1" i="1" dirty="0">
                <a:latin typeface="Body Level 1"/>
              </a:rPr>
              <a:t> - </a:t>
            </a:r>
            <a:r>
              <a:rPr lang="en-IN" sz="1800" i="1" dirty="0">
                <a:latin typeface="Body Level 1"/>
              </a:rPr>
              <a:t>the package manager file, where all dependencies are mentioned</a:t>
            </a:r>
          </a:p>
          <a:p>
            <a:pPr lvl="1" algn="just"/>
            <a:r>
              <a:rPr lang="en-IN" sz="1800" b="1" i="1" dirty="0">
                <a:latin typeface="Body Level 1"/>
              </a:rPr>
              <a:t>App.js -</a:t>
            </a:r>
            <a:r>
              <a:rPr lang="en-IN" sz="1800" b="1" dirty="0">
                <a:latin typeface="Body Level 1"/>
              </a:rPr>
              <a:t> </a:t>
            </a:r>
            <a:r>
              <a:rPr lang="en-IN" sz="1800" dirty="0">
                <a:latin typeface="Body Level 1"/>
              </a:rPr>
              <a:t>The root component of our app</a:t>
            </a:r>
          </a:p>
          <a:p>
            <a:pPr lvl="1" algn="just"/>
            <a:r>
              <a:rPr lang="en-IN" sz="1800" b="1" i="1" dirty="0">
                <a:latin typeface="Body Level 1"/>
              </a:rPr>
              <a:t>App.css -</a:t>
            </a:r>
            <a:r>
              <a:rPr lang="en-IN" sz="1800" dirty="0">
                <a:latin typeface="Body Level 1"/>
              </a:rPr>
              <a:t> </a:t>
            </a:r>
            <a:r>
              <a:rPr lang="en-IN" sz="1800" dirty="0" err="1">
                <a:latin typeface="Body Level 1"/>
              </a:rPr>
              <a:t>css</a:t>
            </a:r>
            <a:r>
              <a:rPr lang="en-IN" sz="1800" dirty="0">
                <a:latin typeface="Body Level 1"/>
              </a:rPr>
              <a:t> specific to the app component</a:t>
            </a:r>
          </a:p>
          <a:p>
            <a:pPr lvl="1" algn="just"/>
            <a:endParaRPr lang="en-IN" sz="1800" b="1" dirty="0">
              <a:latin typeface="Body Level 1"/>
            </a:endParaRPr>
          </a:p>
          <a:p>
            <a:pPr algn="just"/>
            <a:r>
              <a:rPr lang="en-IN" dirty="0"/>
              <a:t>All the new application code that the developer has to add for writing business logic/components are typically put under the </a:t>
            </a:r>
            <a:r>
              <a:rPr lang="en-IN" b="1" dirty="0" err="1"/>
              <a:t>src</a:t>
            </a:r>
            <a:r>
              <a:rPr lang="en-IN" b="1" dirty="0"/>
              <a:t>/ </a:t>
            </a:r>
            <a:r>
              <a:rPr lang="en-IN" dirty="0"/>
              <a:t>folder</a:t>
            </a:r>
          </a:p>
          <a:p>
            <a:pPr algn="just"/>
            <a:endParaRPr lang="en-IN" dirty="0"/>
          </a:p>
          <a:p>
            <a:pPr algn="just"/>
            <a:r>
              <a:rPr lang="en-IN" dirty="0"/>
              <a:t>Only files under </a:t>
            </a:r>
            <a:r>
              <a:rPr lang="en-IN" b="1" i="1" dirty="0"/>
              <a:t>public </a:t>
            </a:r>
            <a:r>
              <a:rPr lang="en-IN" dirty="0"/>
              <a:t>can be used from</a:t>
            </a:r>
            <a:r>
              <a:rPr lang="en-IN" i="1" dirty="0"/>
              <a:t> </a:t>
            </a:r>
            <a:r>
              <a:rPr lang="en-IN" b="1" i="1" dirty="0"/>
              <a:t>public/index.html </a:t>
            </a:r>
          </a:p>
          <a:p>
            <a:pPr algn="just"/>
            <a:endParaRPr lang="en-IN" dirty="0"/>
          </a:p>
          <a:p>
            <a:pPr algn="just"/>
            <a:endParaRPr lang="en-IN" dirty="0"/>
          </a:p>
        </p:txBody>
      </p:sp>
      <p:sp>
        <p:nvSpPr>
          <p:cNvPr id="4" name="Slide Number Placeholder 3">
            <a:extLst>
              <a:ext uri="{FF2B5EF4-FFF2-40B4-BE49-F238E27FC236}">
                <a16:creationId xmlns:a16="http://schemas.microsoft.com/office/drawing/2014/main" id="{707F4D19-76F8-5A06-1FC0-0B5F90055102}"/>
              </a:ext>
            </a:extLst>
          </p:cNvPr>
          <p:cNvSpPr>
            <a:spLocks noGrp="1"/>
          </p:cNvSpPr>
          <p:nvPr>
            <p:ph type="sldNum" sz="quarter" idx="12"/>
          </p:nvPr>
        </p:nvSpPr>
        <p:spPr/>
        <p:txBody>
          <a:bodyPr/>
          <a:lstStyle/>
          <a:p>
            <a:fld id="{91496F9C-7FEE-48F2-A86C-DCFACBAB2156}" type="slidenum">
              <a:rPr lang="en-US" smtClean="0"/>
              <a:pPr/>
              <a:t>14</a:t>
            </a:fld>
            <a:endParaRPr lang="en-US"/>
          </a:p>
        </p:txBody>
      </p:sp>
    </p:spTree>
    <p:extLst>
      <p:ext uri="{BB962C8B-B14F-4D97-AF65-F5344CB8AC3E}">
        <p14:creationId xmlns:p14="http://schemas.microsoft.com/office/powerpoint/2010/main" val="3215833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6F405-A44E-46B3-9134-004A044A513A}"/>
              </a:ext>
            </a:extLst>
          </p:cNvPr>
          <p:cNvSpPr>
            <a:spLocks noGrp="1"/>
          </p:cNvSpPr>
          <p:nvPr>
            <p:ph type="title"/>
          </p:nvPr>
        </p:nvSpPr>
        <p:spPr/>
        <p:txBody>
          <a:bodyPr/>
          <a:lstStyle/>
          <a:p>
            <a:r>
              <a:rPr lang="en-IN" dirty="0"/>
              <a:t>Why create-react-app</a:t>
            </a:r>
          </a:p>
        </p:txBody>
      </p:sp>
      <p:sp>
        <p:nvSpPr>
          <p:cNvPr id="3" name="Content Placeholder 2">
            <a:extLst>
              <a:ext uri="{FF2B5EF4-FFF2-40B4-BE49-F238E27FC236}">
                <a16:creationId xmlns:a16="http://schemas.microsoft.com/office/drawing/2014/main" id="{DD993E78-63B8-4B84-83A4-35288942A298}"/>
              </a:ext>
            </a:extLst>
          </p:cNvPr>
          <p:cNvSpPr>
            <a:spLocks noGrp="1"/>
          </p:cNvSpPr>
          <p:nvPr>
            <p:ph idx="1"/>
          </p:nvPr>
        </p:nvSpPr>
        <p:spPr>
          <a:xfrm>
            <a:off x="324091" y="1323000"/>
            <a:ext cx="9259747" cy="5335199"/>
          </a:xfrm>
        </p:spPr>
        <p:txBody>
          <a:bodyPr>
            <a:normAutofit fontScale="92500" lnSpcReduction="20000"/>
          </a:bodyPr>
          <a:lstStyle/>
          <a:p>
            <a:r>
              <a:rPr lang="en-US" b="1" dirty="0"/>
              <a:t>create-react-app </a:t>
            </a:r>
            <a:r>
              <a:rPr lang="en-US" dirty="0"/>
              <a:t>is an officially supported way to create single-page React applications. It offers a modern build setup with no configuration</a:t>
            </a:r>
          </a:p>
          <a:p>
            <a:endParaRPr lang="en-US" dirty="0"/>
          </a:p>
          <a:p>
            <a:r>
              <a:rPr lang="en-US" dirty="0"/>
              <a:t>React apps are mostly written with ES6. Babel is used for ES6 to ES5 conversion</a:t>
            </a:r>
          </a:p>
          <a:p>
            <a:endParaRPr lang="en-US" dirty="0"/>
          </a:p>
          <a:p>
            <a:r>
              <a:rPr lang="en-US" b="1" dirty="0"/>
              <a:t>create-react-app </a:t>
            </a:r>
            <a:r>
              <a:rPr lang="en-US" dirty="0"/>
              <a:t>has the following advantages</a:t>
            </a:r>
          </a:p>
          <a:p>
            <a:pPr lvl="1"/>
            <a:r>
              <a:rPr lang="en-US" dirty="0"/>
              <a:t>Takes care of babel conversion from ES6 to ES5</a:t>
            </a:r>
          </a:p>
          <a:p>
            <a:pPr lvl="1"/>
            <a:endParaRPr lang="en-US" dirty="0"/>
          </a:p>
          <a:p>
            <a:pPr lvl="1"/>
            <a:r>
              <a:rPr lang="en-US" dirty="0"/>
              <a:t>Scaling to many files and components</a:t>
            </a:r>
          </a:p>
          <a:p>
            <a:pPr lvl="1"/>
            <a:endParaRPr lang="en-US" dirty="0"/>
          </a:p>
          <a:p>
            <a:pPr lvl="1"/>
            <a:r>
              <a:rPr lang="en-US" dirty="0"/>
              <a:t>Using third-party libraries from </a:t>
            </a:r>
            <a:r>
              <a:rPr lang="en-US" dirty="0" err="1"/>
              <a:t>npm</a:t>
            </a:r>
            <a:endParaRPr lang="en-US" dirty="0"/>
          </a:p>
          <a:p>
            <a:pPr lvl="1"/>
            <a:endParaRPr lang="en-US" dirty="0"/>
          </a:p>
          <a:p>
            <a:pPr lvl="1"/>
            <a:r>
              <a:rPr lang="en-US" dirty="0"/>
              <a:t>Detecting common mistakes early</a:t>
            </a:r>
          </a:p>
          <a:p>
            <a:pPr lvl="1"/>
            <a:endParaRPr lang="en-US" dirty="0"/>
          </a:p>
          <a:p>
            <a:pPr lvl="1"/>
            <a:r>
              <a:rPr lang="en-US" dirty="0"/>
              <a:t>Live-editing CSS and JS in development</a:t>
            </a:r>
          </a:p>
          <a:p>
            <a:pPr lvl="1"/>
            <a:endParaRPr lang="en-US" dirty="0"/>
          </a:p>
          <a:p>
            <a:pPr lvl="1"/>
            <a:r>
              <a:rPr lang="en-US" dirty="0"/>
              <a:t>Optimizing the output for production</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8AD768E-EC60-E5C8-5553-16025610C376}"/>
              </a:ext>
            </a:extLst>
          </p:cNvPr>
          <p:cNvSpPr>
            <a:spLocks noGrp="1"/>
          </p:cNvSpPr>
          <p:nvPr>
            <p:ph type="sldNum" sz="quarter" idx="12"/>
          </p:nvPr>
        </p:nvSpPr>
        <p:spPr/>
        <p:txBody>
          <a:bodyPr/>
          <a:lstStyle/>
          <a:p>
            <a:fld id="{91496F9C-7FEE-48F2-A86C-DCFACBAB2156}" type="slidenum">
              <a:rPr lang="en-US" smtClean="0"/>
              <a:pPr/>
              <a:t>15</a:t>
            </a:fld>
            <a:endParaRPr lang="en-US"/>
          </a:p>
        </p:txBody>
      </p:sp>
    </p:spTree>
    <p:extLst>
      <p:ext uri="{BB962C8B-B14F-4D97-AF65-F5344CB8AC3E}">
        <p14:creationId xmlns:p14="http://schemas.microsoft.com/office/powerpoint/2010/main" val="4230402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CFB0-C5F4-48D1-A4BD-DC606D16D85B}"/>
              </a:ext>
            </a:extLst>
          </p:cNvPr>
          <p:cNvSpPr>
            <a:spLocks noGrp="1"/>
          </p:cNvSpPr>
          <p:nvPr>
            <p:ph type="title"/>
          </p:nvPr>
        </p:nvSpPr>
        <p:spPr/>
        <p:txBody>
          <a:bodyPr/>
          <a:lstStyle/>
          <a:p>
            <a:r>
              <a:rPr lang="en-US" dirty="0"/>
              <a:t>What are Components?</a:t>
            </a:r>
          </a:p>
        </p:txBody>
      </p:sp>
      <p:sp>
        <p:nvSpPr>
          <p:cNvPr id="3" name="Content Placeholder 2">
            <a:extLst>
              <a:ext uri="{FF2B5EF4-FFF2-40B4-BE49-F238E27FC236}">
                <a16:creationId xmlns:a16="http://schemas.microsoft.com/office/drawing/2014/main" id="{304DA600-918A-4084-AEFA-21BAD72F60CC}"/>
              </a:ext>
            </a:extLst>
          </p:cNvPr>
          <p:cNvSpPr>
            <a:spLocks noGrp="1"/>
          </p:cNvSpPr>
          <p:nvPr>
            <p:ph idx="1"/>
          </p:nvPr>
        </p:nvSpPr>
        <p:spPr>
          <a:xfrm>
            <a:off x="324091" y="1576700"/>
            <a:ext cx="9048509" cy="5081499"/>
          </a:xfrm>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IN" sz="1600" b="1" dirty="0">
              <a:solidFill>
                <a:schemeClr val="tx2">
                  <a:lumMod val="75000"/>
                  <a:lumOff val="25000"/>
                </a:schemeClr>
              </a:solidFill>
              <a:hlinkClick r:id="rId2">
                <a:extLst>
                  <a:ext uri="{A12FA001-AC4F-418D-AE19-62706E023703}">
                    <ahyp:hlinkClr xmlns:ahyp="http://schemas.microsoft.com/office/drawing/2018/hyperlinkcolor" val="tx"/>
                  </a:ext>
                </a:extLst>
              </a:hlinkClick>
            </a:endParaRPr>
          </a:p>
          <a:p>
            <a:pPr marL="0" indent="0">
              <a:buNone/>
            </a:pPr>
            <a:r>
              <a:rPr lang="en-IN" sz="1600" b="1" dirty="0">
                <a:solidFill>
                  <a:schemeClr val="tx2">
                    <a:lumMod val="75000"/>
                    <a:lumOff val="25000"/>
                  </a:schemeClr>
                </a:solidFill>
                <a:hlinkClick r:id="rId2">
                  <a:extLst>
                    <a:ext uri="{A12FA001-AC4F-418D-AE19-62706E023703}">
                      <ahyp:hlinkClr xmlns:ahyp="http://schemas.microsoft.com/office/drawing/2018/hyperlinkcolor" val="tx"/>
                    </a:ext>
                  </a:extLst>
                </a:hlinkClick>
              </a:rPr>
              <a:t>Reference:- http://nitrajka.com/2016/08/15/setup-react-es6-redux-app-express/</a:t>
            </a:r>
            <a:endParaRPr lang="en-US" sz="1600" b="1" dirty="0">
              <a:solidFill>
                <a:schemeClr val="tx2">
                  <a:lumMod val="75000"/>
                  <a:lumOff val="25000"/>
                </a:schemeClr>
              </a:solidFill>
            </a:endParaRPr>
          </a:p>
          <a:p>
            <a:pPr marL="0" indent="0">
              <a:buNone/>
            </a:pPr>
            <a:endParaRPr lang="en-US" dirty="0"/>
          </a:p>
          <a:p>
            <a:endParaRPr lang="en-US" altLang="en-US" dirty="0">
              <a:cs typeface="Arial" panose="020B0604020202020204" pitchFamily="34" charset="0"/>
            </a:endParaRPr>
          </a:p>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BC029DBB-1775-4DDB-B3F7-AAA020755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371600"/>
            <a:ext cx="7086600" cy="4579352"/>
          </a:xfrm>
          <a:prstGeom prst="rect">
            <a:avLst/>
          </a:prstGeom>
        </p:spPr>
      </p:pic>
      <p:sp>
        <p:nvSpPr>
          <p:cNvPr id="5" name="Slide Number Placeholder 4">
            <a:extLst>
              <a:ext uri="{FF2B5EF4-FFF2-40B4-BE49-F238E27FC236}">
                <a16:creationId xmlns:a16="http://schemas.microsoft.com/office/drawing/2014/main" id="{FAF462F2-F2C3-DECC-9302-D213211FE739}"/>
              </a:ext>
            </a:extLst>
          </p:cNvPr>
          <p:cNvSpPr>
            <a:spLocks noGrp="1"/>
          </p:cNvSpPr>
          <p:nvPr>
            <p:ph type="sldNum" sz="quarter" idx="12"/>
          </p:nvPr>
        </p:nvSpPr>
        <p:spPr/>
        <p:txBody>
          <a:bodyPr/>
          <a:lstStyle/>
          <a:p>
            <a:fld id="{91496F9C-7FEE-48F2-A86C-DCFACBAB2156}" type="slidenum">
              <a:rPr lang="en-US" smtClean="0"/>
              <a:pPr/>
              <a:t>16</a:t>
            </a:fld>
            <a:endParaRPr lang="en-US"/>
          </a:p>
        </p:txBody>
      </p:sp>
    </p:spTree>
    <p:extLst>
      <p:ext uri="{BB962C8B-B14F-4D97-AF65-F5344CB8AC3E}">
        <p14:creationId xmlns:p14="http://schemas.microsoft.com/office/powerpoint/2010/main" val="2204946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CFB0-C5F4-48D1-A4BD-DC606D16D85B}"/>
              </a:ext>
            </a:extLst>
          </p:cNvPr>
          <p:cNvSpPr>
            <a:spLocks noGrp="1"/>
          </p:cNvSpPr>
          <p:nvPr>
            <p:ph type="title"/>
          </p:nvPr>
        </p:nvSpPr>
        <p:spPr/>
        <p:txBody>
          <a:bodyPr/>
          <a:lstStyle/>
          <a:p>
            <a:r>
              <a:rPr lang="en-US" dirty="0"/>
              <a:t>What are Components?</a:t>
            </a:r>
          </a:p>
        </p:txBody>
      </p:sp>
      <p:sp>
        <p:nvSpPr>
          <p:cNvPr id="3" name="Content Placeholder 2">
            <a:extLst>
              <a:ext uri="{FF2B5EF4-FFF2-40B4-BE49-F238E27FC236}">
                <a16:creationId xmlns:a16="http://schemas.microsoft.com/office/drawing/2014/main" id="{304DA600-918A-4084-AEFA-21BAD72F60CC}"/>
              </a:ext>
            </a:extLst>
          </p:cNvPr>
          <p:cNvSpPr>
            <a:spLocks noGrp="1"/>
          </p:cNvSpPr>
          <p:nvPr>
            <p:ph idx="1"/>
          </p:nvPr>
        </p:nvSpPr>
        <p:spPr>
          <a:xfrm>
            <a:off x="324091" y="1576701"/>
            <a:ext cx="8743709" cy="4593310"/>
          </a:xfrm>
        </p:spPr>
        <p:txBody>
          <a:bodyPr>
            <a:normAutofit lnSpcReduction="10000"/>
          </a:bodyPr>
          <a:lstStyle/>
          <a:p>
            <a:r>
              <a:rPr lang="en-US" dirty="0"/>
              <a:t>Components let you split the UI into independent, reusable pieces, and think about each piece in isolation</a:t>
            </a:r>
          </a:p>
          <a:p>
            <a:endParaRPr lang="en-US" dirty="0"/>
          </a:p>
          <a:p>
            <a:r>
              <a:rPr lang="en-US" dirty="0"/>
              <a:t>Conceptually, components are like JavaScript functions. They accept arbitrary inputs (called “props”) and return React elements describing what should appear on the screen</a:t>
            </a:r>
          </a:p>
          <a:p>
            <a:endParaRPr lang="en-US" dirty="0"/>
          </a:p>
          <a:p>
            <a:r>
              <a:rPr lang="en-US" dirty="0"/>
              <a:t>A component contains both the UI and the data logic associated with the UI</a:t>
            </a:r>
          </a:p>
          <a:p>
            <a:endParaRPr lang="en-US" dirty="0"/>
          </a:p>
          <a:p>
            <a:r>
              <a:rPr lang="en-US" dirty="0"/>
              <a:t>Components can be written either using es6 classes or functions (more about the differences later)</a:t>
            </a:r>
          </a:p>
          <a:p>
            <a:endParaRPr lang="en-US" dirty="0"/>
          </a:p>
          <a:p>
            <a:r>
              <a:rPr lang="en-US" dirty="0"/>
              <a:t>React components are written using the JSX syntax (more specific to React only). This</a:t>
            </a:r>
          </a:p>
          <a:p>
            <a:endParaRPr lang="en-US" dirty="0"/>
          </a:p>
          <a:p>
            <a:pPr marL="0" indent="0">
              <a:buNone/>
            </a:pPr>
            <a:endParaRPr lang="en-US" dirty="0"/>
          </a:p>
          <a:p>
            <a:endParaRPr lang="en-US" altLang="en-US" dirty="0">
              <a:cs typeface="Arial" panose="020B0604020202020204" pitchFamily="34" charset="0"/>
            </a:endParaRPr>
          </a:p>
          <a:p>
            <a:pPr marL="0" indent="0">
              <a:buNone/>
            </a:pPr>
            <a:endParaRPr lang="en-US" dirty="0"/>
          </a:p>
        </p:txBody>
      </p:sp>
      <p:sp>
        <p:nvSpPr>
          <p:cNvPr id="4" name="Slide Number Placeholder 3">
            <a:extLst>
              <a:ext uri="{FF2B5EF4-FFF2-40B4-BE49-F238E27FC236}">
                <a16:creationId xmlns:a16="http://schemas.microsoft.com/office/drawing/2014/main" id="{85C7AE75-489F-57AE-4EE4-010B410E00C0}"/>
              </a:ext>
            </a:extLst>
          </p:cNvPr>
          <p:cNvSpPr>
            <a:spLocks noGrp="1"/>
          </p:cNvSpPr>
          <p:nvPr>
            <p:ph type="sldNum" sz="quarter" idx="12"/>
          </p:nvPr>
        </p:nvSpPr>
        <p:spPr/>
        <p:txBody>
          <a:bodyPr/>
          <a:lstStyle/>
          <a:p>
            <a:fld id="{91496F9C-7FEE-48F2-A86C-DCFACBAB2156}" type="slidenum">
              <a:rPr lang="en-US" smtClean="0"/>
              <a:pPr/>
              <a:t>17</a:t>
            </a:fld>
            <a:endParaRPr lang="en-US"/>
          </a:p>
        </p:txBody>
      </p:sp>
    </p:spTree>
    <p:extLst>
      <p:ext uri="{BB962C8B-B14F-4D97-AF65-F5344CB8AC3E}">
        <p14:creationId xmlns:p14="http://schemas.microsoft.com/office/powerpoint/2010/main" val="3897228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CFB0-C5F4-48D1-A4BD-DC606D16D85B}"/>
              </a:ext>
            </a:extLst>
          </p:cNvPr>
          <p:cNvSpPr>
            <a:spLocks noGrp="1"/>
          </p:cNvSpPr>
          <p:nvPr>
            <p:ph type="title"/>
          </p:nvPr>
        </p:nvSpPr>
        <p:spPr>
          <a:xfrm>
            <a:off x="171691" y="223299"/>
            <a:ext cx="9259747" cy="702000"/>
          </a:xfrm>
        </p:spPr>
        <p:txBody>
          <a:bodyPr/>
          <a:lstStyle/>
          <a:p>
            <a:r>
              <a:rPr lang="en-US" dirty="0"/>
              <a:t>Components in our use case</a:t>
            </a:r>
          </a:p>
        </p:txBody>
      </p:sp>
      <p:sp>
        <p:nvSpPr>
          <p:cNvPr id="27" name="Rectangle 26">
            <a:extLst>
              <a:ext uri="{FF2B5EF4-FFF2-40B4-BE49-F238E27FC236}">
                <a16:creationId xmlns:a16="http://schemas.microsoft.com/office/drawing/2014/main" id="{19AEAAEF-8A47-4FE7-950B-27FF5DFBE908}"/>
              </a:ext>
            </a:extLst>
          </p:cNvPr>
          <p:cNvSpPr/>
          <p:nvPr/>
        </p:nvSpPr>
        <p:spPr>
          <a:xfrm>
            <a:off x="457201" y="1219199"/>
            <a:ext cx="5257800" cy="5257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7">
            <a:extLst>
              <a:ext uri="{FF2B5EF4-FFF2-40B4-BE49-F238E27FC236}">
                <a16:creationId xmlns:a16="http://schemas.microsoft.com/office/drawing/2014/main" id="{569AFC7E-916A-46F1-9EFA-91DE55B2ACD9}"/>
              </a:ext>
            </a:extLst>
          </p:cNvPr>
          <p:cNvPicPr>
            <a:picLocks noChangeAspect="1"/>
          </p:cNvPicPr>
          <p:nvPr/>
        </p:nvPicPr>
        <p:blipFill>
          <a:blip r:embed="rId2"/>
          <a:stretch>
            <a:fillRect/>
          </a:stretch>
        </p:blipFill>
        <p:spPr>
          <a:xfrm>
            <a:off x="876300" y="1370088"/>
            <a:ext cx="4137660" cy="4291533"/>
          </a:xfrm>
          <a:prstGeom prst="rect">
            <a:avLst/>
          </a:prstGeom>
        </p:spPr>
      </p:pic>
      <p:sp>
        <p:nvSpPr>
          <p:cNvPr id="30" name="Rectangle: Rounded Corners 29">
            <a:extLst>
              <a:ext uri="{FF2B5EF4-FFF2-40B4-BE49-F238E27FC236}">
                <a16:creationId xmlns:a16="http://schemas.microsoft.com/office/drawing/2014/main" id="{AB7145ED-3ED9-46BE-833F-F5C8D52E5971}"/>
              </a:ext>
            </a:extLst>
          </p:cNvPr>
          <p:cNvSpPr/>
          <p:nvPr/>
        </p:nvSpPr>
        <p:spPr>
          <a:xfrm>
            <a:off x="950234" y="1949546"/>
            <a:ext cx="4063726" cy="3882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Rounded Corners 30">
            <a:extLst>
              <a:ext uri="{FF2B5EF4-FFF2-40B4-BE49-F238E27FC236}">
                <a16:creationId xmlns:a16="http://schemas.microsoft.com/office/drawing/2014/main" id="{3CE96260-80EF-4CB2-A1EA-D235CD188852}"/>
              </a:ext>
            </a:extLst>
          </p:cNvPr>
          <p:cNvSpPr/>
          <p:nvPr/>
        </p:nvSpPr>
        <p:spPr>
          <a:xfrm>
            <a:off x="990600" y="2717712"/>
            <a:ext cx="4023358" cy="4267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A6D29DBD-5DAF-4ED2-B6A9-898AD3DC416B}"/>
              </a:ext>
            </a:extLst>
          </p:cNvPr>
          <p:cNvSpPr/>
          <p:nvPr/>
        </p:nvSpPr>
        <p:spPr>
          <a:xfrm>
            <a:off x="987030" y="3537757"/>
            <a:ext cx="4026929" cy="4267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Rounded Corners 32">
            <a:extLst>
              <a:ext uri="{FF2B5EF4-FFF2-40B4-BE49-F238E27FC236}">
                <a16:creationId xmlns:a16="http://schemas.microsoft.com/office/drawing/2014/main" id="{475E8C16-02D9-4190-9766-700E359EF1DB}"/>
              </a:ext>
            </a:extLst>
          </p:cNvPr>
          <p:cNvSpPr/>
          <p:nvPr/>
        </p:nvSpPr>
        <p:spPr>
          <a:xfrm>
            <a:off x="987030" y="4360249"/>
            <a:ext cx="4026928" cy="4267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27B75B6A-90A9-4F5D-BAEA-6AF09332BD28}"/>
              </a:ext>
            </a:extLst>
          </p:cNvPr>
          <p:cNvSpPr/>
          <p:nvPr/>
        </p:nvSpPr>
        <p:spPr>
          <a:xfrm>
            <a:off x="987030" y="5097002"/>
            <a:ext cx="4026928" cy="4267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Speech Bubble: Rectangle 41">
            <a:extLst>
              <a:ext uri="{FF2B5EF4-FFF2-40B4-BE49-F238E27FC236}">
                <a16:creationId xmlns:a16="http://schemas.microsoft.com/office/drawing/2014/main" id="{C66F1CB5-75B9-4C2A-8F8E-7C8EDA6CA530}"/>
              </a:ext>
            </a:extLst>
          </p:cNvPr>
          <p:cNvSpPr/>
          <p:nvPr/>
        </p:nvSpPr>
        <p:spPr>
          <a:xfrm>
            <a:off x="6316980" y="1553892"/>
            <a:ext cx="2209800" cy="395653"/>
          </a:xfrm>
          <a:prstGeom prst="wedgeRectCallout">
            <a:avLst>
              <a:gd name="adj1" fmla="val -118833"/>
              <a:gd name="adj2" fmla="val 111086"/>
            </a:avLst>
          </a:prstGeom>
          <a:solidFill>
            <a:srgbClr val="9FD18B"/>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43" name="TextBox 42">
            <a:extLst>
              <a:ext uri="{FF2B5EF4-FFF2-40B4-BE49-F238E27FC236}">
                <a16:creationId xmlns:a16="http://schemas.microsoft.com/office/drawing/2014/main" id="{6C869704-4351-41B1-9EB0-A508ED037F14}"/>
              </a:ext>
            </a:extLst>
          </p:cNvPr>
          <p:cNvSpPr txBox="1"/>
          <p:nvPr/>
        </p:nvSpPr>
        <p:spPr>
          <a:xfrm>
            <a:off x="6400800" y="1576752"/>
            <a:ext cx="2209800" cy="276999"/>
          </a:xfrm>
          <a:prstGeom prst="rect">
            <a:avLst/>
          </a:prstGeom>
          <a:noFill/>
        </p:spPr>
        <p:txBody>
          <a:bodyPr wrap="square" rtlCol="0">
            <a:spAutoFit/>
          </a:bodyPr>
          <a:lstStyle/>
          <a:p>
            <a:r>
              <a:rPr lang="en-IN" sz="1200" b="1" dirty="0"/>
              <a:t>HelloWorld Component</a:t>
            </a:r>
          </a:p>
        </p:txBody>
      </p:sp>
      <p:sp>
        <p:nvSpPr>
          <p:cNvPr id="44" name="Speech Bubble: Rectangle 43">
            <a:extLst>
              <a:ext uri="{FF2B5EF4-FFF2-40B4-BE49-F238E27FC236}">
                <a16:creationId xmlns:a16="http://schemas.microsoft.com/office/drawing/2014/main" id="{E9E2943B-2270-4421-91F9-253F77D20891}"/>
              </a:ext>
            </a:extLst>
          </p:cNvPr>
          <p:cNvSpPr/>
          <p:nvPr/>
        </p:nvSpPr>
        <p:spPr>
          <a:xfrm>
            <a:off x="6339840" y="2326054"/>
            <a:ext cx="2209800" cy="395653"/>
          </a:xfrm>
          <a:prstGeom prst="wedgeRectCallout">
            <a:avLst>
              <a:gd name="adj1" fmla="val -118833"/>
              <a:gd name="adj2" fmla="val 111086"/>
            </a:avLst>
          </a:prstGeom>
          <a:solidFill>
            <a:srgbClr val="9FD1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TextBox 44">
            <a:extLst>
              <a:ext uri="{FF2B5EF4-FFF2-40B4-BE49-F238E27FC236}">
                <a16:creationId xmlns:a16="http://schemas.microsoft.com/office/drawing/2014/main" id="{F642559C-A8D7-4F0E-B3DA-8D6C56CA6BCB}"/>
              </a:ext>
            </a:extLst>
          </p:cNvPr>
          <p:cNvSpPr txBox="1"/>
          <p:nvPr/>
        </p:nvSpPr>
        <p:spPr>
          <a:xfrm>
            <a:off x="6416040" y="2409935"/>
            <a:ext cx="2209800" cy="276999"/>
          </a:xfrm>
          <a:prstGeom prst="rect">
            <a:avLst/>
          </a:prstGeom>
          <a:noFill/>
        </p:spPr>
        <p:txBody>
          <a:bodyPr wrap="square" rtlCol="0">
            <a:spAutoFit/>
          </a:bodyPr>
          <a:lstStyle/>
          <a:p>
            <a:r>
              <a:rPr lang="en-IN" sz="1200" b="1" dirty="0" err="1"/>
              <a:t>HelloMessage</a:t>
            </a:r>
            <a:r>
              <a:rPr lang="en-IN" sz="1200" b="1" dirty="0"/>
              <a:t> (prop1)</a:t>
            </a:r>
          </a:p>
        </p:txBody>
      </p:sp>
      <p:sp>
        <p:nvSpPr>
          <p:cNvPr id="46" name="Speech Bubble: Rectangle 45">
            <a:extLst>
              <a:ext uri="{FF2B5EF4-FFF2-40B4-BE49-F238E27FC236}">
                <a16:creationId xmlns:a16="http://schemas.microsoft.com/office/drawing/2014/main" id="{AC74FC6D-D95B-4770-9E8F-7198B7F538FD}"/>
              </a:ext>
            </a:extLst>
          </p:cNvPr>
          <p:cNvSpPr/>
          <p:nvPr/>
        </p:nvSpPr>
        <p:spPr>
          <a:xfrm>
            <a:off x="6324600" y="3131385"/>
            <a:ext cx="2362200" cy="395653"/>
          </a:xfrm>
          <a:prstGeom prst="wedgeRectCallout">
            <a:avLst>
              <a:gd name="adj1" fmla="val -118833"/>
              <a:gd name="adj2" fmla="val 111086"/>
            </a:avLst>
          </a:prstGeom>
          <a:solidFill>
            <a:srgbClr val="9FD1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2D0CE663-9CF4-4FAA-9BD8-71F19AC732BC}"/>
              </a:ext>
            </a:extLst>
          </p:cNvPr>
          <p:cNvSpPr txBox="1"/>
          <p:nvPr/>
        </p:nvSpPr>
        <p:spPr>
          <a:xfrm>
            <a:off x="6400800" y="3179288"/>
            <a:ext cx="2362200" cy="276999"/>
          </a:xfrm>
          <a:prstGeom prst="rect">
            <a:avLst/>
          </a:prstGeom>
          <a:noFill/>
        </p:spPr>
        <p:txBody>
          <a:bodyPr wrap="square" rtlCol="0">
            <a:spAutoFit/>
          </a:bodyPr>
          <a:lstStyle/>
          <a:p>
            <a:r>
              <a:rPr lang="en-IN" sz="1200" b="1" dirty="0" err="1"/>
              <a:t>HelloMessage</a:t>
            </a:r>
            <a:r>
              <a:rPr lang="en-IN" sz="1200" b="1" dirty="0"/>
              <a:t> (prop1, prop2)</a:t>
            </a:r>
          </a:p>
        </p:txBody>
      </p:sp>
      <p:sp>
        <p:nvSpPr>
          <p:cNvPr id="48" name="Speech Bubble: Rectangle 47">
            <a:extLst>
              <a:ext uri="{FF2B5EF4-FFF2-40B4-BE49-F238E27FC236}">
                <a16:creationId xmlns:a16="http://schemas.microsoft.com/office/drawing/2014/main" id="{F05C85F9-AE00-4DBC-933D-D0D0FB1E09AD}"/>
              </a:ext>
            </a:extLst>
          </p:cNvPr>
          <p:cNvSpPr/>
          <p:nvPr/>
        </p:nvSpPr>
        <p:spPr>
          <a:xfrm>
            <a:off x="6316980" y="3936727"/>
            <a:ext cx="2209800" cy="395653"/>
          </a:xfrm>
          <a:prstGeom prst="wedgeRectCallout">
            <a:avLst>
              <a:gd name="adj1" fmla="val -118833"/>
              <a:gd name="adj2" fmla="val 111086"/>
            </a:avLst>
          </a:prstGeom>
          <a:solidFill>
            <a:srgbClr val="9FD1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651764BB-EB1B-4B09-B091-7F6C0A3A141F}"/>
              </a:ext>
            </a:extLst>
          </p:cNvPr>
          <p:cNvSpPr txBox="1"/>
          <p:nvPr/>
        </p:nvSpPr>
        <p:spPr>
          <a:xfrm>
            <a:off x="6339840" y="3999904"/>
            <a:ext cx="2209800" cy="276999"/>
          </a:xfrm>
          <a:prstGeom prst="rect">
            <a:avLst/>
          </a:prstGeom>
          <a:noFill/>
        </p:spPr>
        <p:txBody>
          <a:bodyPr wrap="square" rtlCol="0">
            <a:spAutoFit/>
          </a:bodyPr>
          <a:lstStyle/>
          <a:p>
            <a:r>
              <a:rPr lang="en-IN" sz="1200" b="1" dirty="0"/>
              <a:t>Counter (State Changes)</a:t>
            </a:r>
          </a:p>
        </p:txBody>
      </p:sp>
      <p:sp>
        <p:nvSpPr>
          <p:cNvPr id="50" name="Speech Bubble: Rectangle 49">
            <a:extLst>
              <a:ext uri="{FF2B5EF4-FFF2-40B4-BE49-F238E27FC236}">
                <a16:creationId xmlns:a16="http://schemas.microsoft.com/office/drawing/2014/main" id="{17E7A170-E49D-4CD2-9D18-1C253CC3535B}"/>
              </a:ext>
            </a:extLst>
          </p:cNvPr>
          <p:cNvSpPr/>
          <p:nvPr/>
        </p:nvSpPr>
        <p:spPr>
          <a:xfrm>
            <a:off x="6339840" y="4653196"/>
            <a:ext cx="2209800" cy="395653"/>
          </a:xfrm>
          <a:prstGeom prst="wedgeRectCallout">
            <a:avLst>
              <a:gd name="adj1" fmla="val -118833"/>
              <a:gd name="adj2" fmla="val 111086"/>
            </a:avLst>
          </a:prstGeom>
          <a:solidFill>
            <a:srgbClr val="9FD1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CE395F63-4240-4BF9-B59F-F65B2E288608}"/>
              </a:ext>
            </a:extLst>
          </p:cNvPr>
          <p:cNvSpPr txBox="1"/>
          <p:nvPr/>
        </p:nvSpPr>
        <p:spPr>
          <a:xfrm>
            <a:off x="6416040" y="4708673"/>
            <a:ext cx="2209800" cy="276999"/>
          </a:xfrm>
          <a:prstGeom prst="rect">
            <a:avLst/>
          </a:prstGeom>
          <a:noFill/>
        </p:spPr>
        <p:txBody>
          <a:bodyPr wrap="square" rtlCol="0">
            <a:spAutoFit/>
          </a:bodyPr>
          <a:lstStyle/>
          <a:p>
            <a:r>
              <a:rPr lang="en-IN" sz="1200" b="1" dirty="0"/>
              <a:t>Alert (event handling)</a:t>
            </a:r>
          </a:p>
        </p:txBody>
      </p:sp>
      <p:cxnSp>
        <p:nvCxnSpPr>
          <p:cNvPr id="10" name="Straight Connector 9">
            <a:extLst>
              <a:ext uri="{FF2B5EF4-FFF2-40B4-BE49-F238E27FC236}">
                <a16:creationId xmlns:a16="http://schemas.microsoft.com/office/drawing/2014/main" id="{4E6B9E23-CEE3-441E-975E-E102AC151C64}"/>
              </a:ext>
            </a:extLst>
          </p:cNvPr>
          <p:cNvCxnSpPr/>
          <p:nvPr/>
        </p:nvCxnSpPr>
        <p:spPr>
          <a:xfrm>
            <a:off x="2057400" y="3886200"/>
            <a:ext cx="762000" cy="0"/>
          </a:xfrm>
          <a:prstGeom prst="line">
            <a:avLst/>
          </a:prstGeom>
          <a:ln w="76200">
            <a:solidFill>
              <a:srgbClr val="FF0000"/>
            </a:solidFill>
          </a:ln>
        </p:spPr>
        <p:style>
          <a:lnRef idx="3">
            <a:schemeClr val="accent3"/>
          </a:lnRef>
          <a:fillRef idx="0">
            <a:schemeClr val="accent3"/>
          </a:fillRef>
          <a:effectRef idx="2">
            <a:schemeClr val="accent3"/>
          </a:effectRef>
          <a:fontRef idx="minor">
            <a:schemeClr val="tx1"/>
          </a:fontRef>
        </p:style>
      </p:cxnSp>
      <p:cxnSp>
        <p:nvCxnSpPr>
          <p:cNvPr id="29" name="Straight Connector 28">
            <a:extLst>
              <a:ext uri="{FF2B5EF4-FFF2-40B4-BE49-F238E27FC236}">
                <a16:creationId xmlns:a16="http://schemas.microsoft.com/office/drawing/2014/main" id="{874B749C-A15D-4B8B-B7EB-3B5F2221F048}"/>
              </a:ext>
            </a:extLst>
          </p:cNvPr>
          <p:cNvCxnSpPr>
            <a:cxnSpLocks/>
          </p:cNvCxnSpPr>
          <p:nvPr/>
        </p:nvCxnSpPr>
        <p:spPr>
          <a:xfrm>
            <a:off x="2895600" y="3886200"/>
            <a:ext cx="1524000" cy="0"/>
          </a:xfrm>
          <a:prstGeom prst="line">
            <a:avLst/>
          </a:prstGeom>
          <a:ln w="76200">
            <a:solidFill>
              <a:srgbClr val="FF0000"/>
            </a:solidFill>
          </a:ln>
        </p:spPr>
        <p:style>
          <a:lnRef idx="3">
            <a:schemeClr val="accent3"/>
          </a:lnRef>
          <a:fillRef idx="0">
            <a:schemeClr val="accent3"/>
          </a:fillRef>
          <a:effectRef idx="2">
            <a:schemeClr val="accent3"/>
          </a:effectRef>
          <a:fontRef idx="minor">
            <a:schemeClr val="tx1"/>
          </a:fontRef>
        </p:style>
      </p:cxnSp>
      <p:cxnSp>
        <p:nvCxnSpPr>
          <p:cNvPr id="35" name="Straight Connector 34">
            <a:extLst>
              <a:ext uri="{FF2B5EF4-FFF2-40B4-BE49-F238E27FC236}">
                <a16:creationId xmlns:a16="http://schemas.microsoft.com/office/drawing/2014/main" id="{4793D010-6707-46F6-B566-D7DD8447B93B}"/>
              </a:ext>
            </a:extLst>
          </p:cNvPr>
          <p:cNvCxnSpPr>
            <a:cxnSpLocks/>
          </p:cNvCxnSpPr>
          <p:nvPr/>
        </p:nvCxnSpPr>
        <p:spPr>
          <a:xfrm>
            <a:off x="2057400" y="3093563"/>
            <a:ext cx="304800" cy="0"/>
          </a:xfrm>
          <a:prstGeom prst="line">
            <a:avLst/>
          </a:prstGeom>
          <a:ln w="76200">
            <a:solidFill>
              <a:srgbClr val="FF0000"/>
            </a:solidFill>
          </a:ln>
        </p:spPr>
        <p:style>
          <a:lnRef idx="3">
            <a:schemeClr val="accent3"/>
          </a:lnRef>
          <a:fillRef idx="0">
            <a:schemeClr val="accent3"/>
          </a:fillRef>
          <a:effectRef idx="2">
            <a:schemeClr val="accent3"/>
          </a:effectRef>
          <a:fontRef idx="minor">
            <a:schemeClr val="tx1"/>
          </a:fontRef>
        </p:style>
      </p:cxnSp>
      <p:cxnSp>
        <p:nvCxnSpPr>
          <p:cNvPr id="37" name="Straight Connector 36">
            <a:extLst>
              <a:ext uri="{FF2B5EF4-FFF2-40B4-BE49-F238E27FC236}">
                <a16:creationId xmlns:a16="http://schemas.microsoft.com/office/drawing/2014/main" id="{A364C4B6-4D7C-482B-9C80-58282A33EA9C}"/>
              </a:ext>
            </a:extLst>
          </p:cNvPr>
          <p:cNvCxnSpPr>
            <a:cxnSpLocks/>
          </p:cNvCxnSpPr>
          <p:nvPr/>
        </p:nvCxnSpPr>
        <p:spPr>
          <a:xfrm>
            <a:off x="6339840" y="6096000"/>
            <a:ext cx="609600" cy="0"/>
          </a:xfrm>
          <a:prstGeom prst="line">
            <a:avLst/>
          </a:prstGeom>
          <a:ln w="76200">
            <a:solidFill>
              <a:schemeClr val="tx2">
                <a:lumMod val="50000"/>
                <a:lumOff val="50000"/>
              </a:schemeClr>
            </a:solidFill>
          </a:ln>
        </p:spPr>
        <p:style>
          <a:lnRef idx="3">
            <a:schemeClr val="accent3"/>
          </a:lnRef>
          <a:fillRef idx="0">
            <a:schemeClr val="accent3"/>
          </a:fillRef>
          <a:effectRef idx="2">
            <a:schemeClr val="accent3"/>
          </a:effectRef>
          <a:fontRef idx="minor">
            <a:schemeClr val="tx1"/>
          </a:fontRef>
        </p:style>
      </p:cxnSp>
      <p:cxnSp>
        <p:nvCxnSpPr>
          <p:cNvPr id="38" name="Straight Connector 37">
            <a:extLst>
              <a:ext uri="{FF2B5EF4-FFF2-40B4-BE49-F238E27FC236}">
                <a16:creationId xmlns:a16="http://schemas.microsoft.com/office/drawing/2014/main" id="{08C6807E-C41A-4AA8-B790-A4DE94C99F12}"/>
              </a:ext>
            </a:extLst>
          </p:cNvPr>
          <p:cNvCxnSpPr>
            <a:cxnSpLocks/>
          </p:cNvCxnSpPr>
          <p:nvPr/>
        </p:nvCxnSpPr>
        <p:spPr>
          <a:xfrm>
            <a:off x="6339840" y="5661621"/>
            <a:ext cx="628650" cy="0"/>
          </a:xfrm>
          <a:prstGeom prst="line">
            <a:avLst/>
          </a:prstGeom>
          <a:ln w="76200">
            <a:solidFill>
              <a:srgbClr val="FF0000"/>
            </a:solidFill>
          </a:ln>
        </p:spPr>
        <p:style>
          <a:lnRef idx="3">
            <a:schemeClr val="accent3"/>
          </a:lnRef>
          <a:fillRef idx="0">
            <a:schemeClr val="accent3"/>
          </a:fillRef>
          <a:effectRef idx="2">
            <a:schemeClr val="accent3"/>
          </a:effectRef>
          <a:fontRef idx="minor">
            <a:schemeClr val="tx1"/>
          </a:fontRef>
        </p:style>
      </p:cxnSp>
      <p:sp>
        <p:nvSpPr>
          <p:cNvPr id="20" name="TextBox 19">
            <a:extLst>
              <a:ext uri="{FF2B5EF4-FFF2-40B4-BE49-F238E27FC236}">
                <a16:creationId xmlns:a16="http://schemas.microsoft.com/office/drawing/2014/main" id="{402802C1-E23F-4CD3-A1EC-5AE7FC18D255}"/>
              </a:ext>
            </a:extLst>
          </p:cNvPr>
          <p:cNvSpPr txBox="1"/>
          <p:nvPr/>
        </p:nvSpPr>
        <p:spPr>
          <a:xfrm>
            <a:off x="7150658" y="5514015"/>
            <a:ext cx="1879042" cy="336594"/>
          </a:xfrm>
          <a:prstGeom prst="rect">
            <a:avLst/>
          </a:prstGeom>
          <a:noFill/>
        </p:spPr>
        <p:txBody>
          <a:bodyPr wrap="square" rtlCol="0">
            <a:spAutoFit/>
          </a:bodyPr>
          <a:lstStyle/>
          <a:p>
            <a:endParaRPr lang="en-IN" dirty="0"/>
          </a:p>
        </p:txBody>
      </p:sp>
      <p:sp>
        <p:nvSpPr>
          <p:cNvPr id="53" name="TextBox 52">
            <a:extLst>
              <a:ext uri="{FF2B5EF4-FFF2-40B4-BE49-F238E27FC236}">
                <a16:creationId xmlns:a16="http://schemas.microsoft.com/office/drawing/2014/main" id="{04F0F642-54D6-48CD-BD96-5F5550A154B0}"/>
              </a:ext>
            </a:extLst>
          </p:cNvPr>
          <p:cNvSpPr txBox="1"/>
          <p:nvPr/>
        </p:nvSpPr>
        <p:spPr>
          <a:xfrm>
            <a:off x="7150658" y="5999010"/>
            <a:ext cx="1879042" cy="336594"/>
          </a:xfrm>
          <a:prstGeom prst="rect">
            <a:avLst/>
          </a:prstGeom>
          <a:noFill/>
        </p:spPr>
        <p:txBody>
          <a:bodyPr wrap="square" rtlCol="0">
            <a:spAutoFit/>
          </a:bodyPr>
          <a:lstStyle/>
          <a:p>
            <a:endParaRPr lang="en-IN" dirty="0"/>
          </a:p>
        </p:txBody>
      </p:sp>
      <p:sp>
        <p:nvSpPr>
          <p:cNvPr id="54" name="TextBox 53">
            <a:extLst>
              <a:ext uri="{FF2B5EF4-FFF2-40B4-BE49-F238E27FC236}">
                <a16:creationId xmlns:a16="http://schemas.microsoft.com/office/drawing/2014/main" id="{B2BF2EA5-BE96-4EFE-8711-DE8A6971D613}"/>
              </a:ext>
            </a:extLst>
          </p:cNvPr>
          <p:cNvSpPr txBox="1"/>
          <p:nvPr/>
        </p:nvSpPr>
        <p:spPr>
          <a:xfrm>
            <a:off x="7039928" y="5443467"/>
            <a:ext cx="1989772" cy="338554"/>
          </a:xfrm>
          <a:prstGeom prst="rect">
            <a:avLst/>
          </a:prstGeom>
          <a:noFill/>
        </p:spPr>
        <p:txBody>
          <a:bodyPr wrap="square" rtlCol="0">
            <a:spAutoFit/>
          </a:bodyPr>
          <a:lstStyle/>
          <a:p>
            <a:r>
              <a:rPr lang="en-IN" sz="1600" b="1" dirty="0"/>
              <a:t>Sent props</a:t>
            </a:r>
          </a:p>
        </p:txBody>
      </p:sp>
      <p:cxnSp>
        <p:nvCxnSpPr>
          <p:cNvPr id="56" name="Straight Connector 55">
            <a:extLst>
              <a:ext uri="{FF2B5EF4-FFF2-40B4-BE49-F238E27FC236}">
                <a16:creationId xmlns:a16="http://schemas.microsoft.com/office/drawing/2014/main" id="{67B4BB9C-BBE0-4FC6-B8C5-FB087339D53B}"/>
              </a:ext>
            </a:extLst>
          </p:cNvPr>
          <p:cNvCxnSpPr>
            <a:cxnSpLocks/>
          </p:cNvCxnSpPr>
          <p:nvPr/>
        </p:nvCxnSpPr>
        <p:spPr>
          <a:xfrm>
            <a:off x="2514600" y="3093563"/>
            <a:ext cx="609600" cy="0"/>
          </a:xfrm>
          <a:prstGeom prst="line">
            <a:avLst/>
          </a:prstGeom>
          <a:ln w="76200">
            <a:solidFill>
              <a:schemeClr val="tx2">
                <a:lumMod val="50000"/>
                <a:lumOff val="50000"/>
              </a:schemeClr>
            </a:solidFill>
          </a:ln>
        </p:spPr>
        <p:style>
          <a:lnRef idx="3">
            <a:schemeClr val="accent3"/>
          </a:lnRef>
          <a:fillRef idx="0">
            <a:schemeClr val="accent3"/>
          </a:fillRef>
          <a:effectRef idx="2">
            <a:schemeClr val="accent3"/>
          </a:effectRef>
          <a:fontRef idx="minor">
            <a:schemeClr val="tx1"/>
          </a:fontRef>
        </p:style>
      </p:cxnSp>
      <p:sp>
        <p:nvSpPr>
          <p:cNvPr id="57" name="TextBox 56">
            <a:extLst>
              <a:ext uri="{FF2B5EF4-FFF2-40B4-BE49-F238E27FC236}">
                <a16:creationId xmlns:a16="http://schemas.microsoft.com/office/drawing/2014/main" id="{DEC104EB-E66D-49D0-A3B5-27260E53D1CF}"/>
              </a:ext>
            </a:extLst>
          </p:cNvPr>
          <p:cNvSpPr txBox="1"/>
          <p:nvPr/>
        </p:nvSpPr>
        <p:spPr>
          <a:xfrm>
            <a:off x="7039928" y="5936554"/>
            <a:ext cx="1989772" cy="584775"/>
          </a:xfrm>
          <a:prstGeom prst="rect">
            <a:avLst/>
          </a:prstGeom>
          <a:noFill/>
        </p:spPr>
        <p:txBody>
          <a:bodyPr wrap="square" rtlCol="0">
            <a:spAutoFit/>
          </a:bodyPr>
          <a:lstStyle/>
          <a:p>
            <a:r>
              <a:rPr lang="en-IN" sz="1600" b="1" dirty="0"/>
              <a:t>Prop not sent – default value</a:t>
            </a:r>
          </a:p>
        </p:txBody>
      </p:sp>
      <p:sp>
        <p:nvSpPr>
          <p:cNvPr id="3" name="Slide Number Placeholder 2">
            <a:extLst>
              <a:ext uri="{FF2B5EF4-FFF2-40B4-BE49-F238E27FC236}">
                <a16:creationId xmlns:a16="http://schemas.microsoft.com/office/drawing/2014/main" id="{A4810A93-8787-CBB1-D816-8037E0C194D4}"/>
              </a:ext>
            </a:extLst>
          </p:cNvPr>
          <p:cNvSpPr>
            <a:spLocks noGrp="1"/>
          </p:cNvSpPr>
          <p:nvPr>
            <p:ph type="sldNum" sz="quarter" idx="12"/>
          </p:nvPr>
        </p:nvSpPr>
        <p:spPr/>
        <p:txBody>
          <a:bodyPr/>
          <a:lstStyle/>
          <a:p>
            <a:fld id="{91496F9C-7FEE-48F2-A86C-DCFACBAB2156}" type="slidenum">
              <a:rPr lang="en-US" smtClean="0"/>
              <a:pPr/>
              <a:t>18</a:t>
            </a:fld>
            <a:endParaRPr lang="en-US"/>
          </a:p>
        </p:txBody>
      </p:sp>
    </p:spTree>
    <p:extLst>
      <p:ext uri="{BB962C8B-B14F-4D97-AF65-F5344CB8AC3E}">
        <p14:creationId xmlns:p14="http://schemas.microsoft.com/office/powerpoint/2010/main" val="2709749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3FECD-6847-4C62-934D-62CEBEFD17FA}"/>
              </a:ext>
            </a:extLst>
          </p:cNvPr>
          <p:cNvSpPr>
            <a:spLocks noGrp="1"/>
          </p:cNvSpPr>
          <p:nvPr>
            <p:ph type="ctrTitle"/>
          </p:nvPr>
        </p:nvSpPr>
        <p:spPr/>
        <p:txBody>
          <a:bodyPr/>
          <a:lstStyle/>
          <a:p>
            <a:r>
              <a:rPr lang="en-US" dirty="0"/>
              <a:t>Introduction to React</a:t>
            </a:r>
          </a:p>
        </p:txBody>
      </p:sp>
      <p:sp>
        <p:nvSpPr>
          <p:cNvPr id="3" name="Subtitle 2">
            <a:extLst>
              <a:ext uri="{FF2B5EF4-FFF2-40B4-BE49-F238E27FC236}">
                <a16:creationId xmlns:a16="http://schemas.microsoft.com/office/drawing/2014/main" id="{590BEA13-BC05-4E80-B804-299C4AD7094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64124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F3F5C-EF37-4CAD-87A8-ACD159299F61}"/>
              </a:ext>
            </a:extLst>
          </p:cNvPr>
          <p:cNvSpPr>
            <a:spLocks noGrp="1"/>
          </p:cNvSpPr>
          <p:nvPr>
            <p:ph type="title"/>
          </p:nvPr>
        </p:nvSpPr>
        <p:spPr/>
        <p:txBody>
          <a:bodyPr/>
          <a:lstStyle/>
          <a:p>
            <a:r>
              <a:rPr lang="en-IN" dirty="0"/>
              <a:t>What is JSX and Why?</a:t>
            </a:r>
          </a:p>
        </p:txBody>
      </p:sp>
      <p:sp>
        <p:nvSpPr>
          <p:cNvPr id="3" name="Content Placeholder 2">
            <a:extLst>
              <a:ext uri="{FF2B5EF4-FFF2-40B4-BE49-F238E27FC236}">
                <a16:creationId xmlns:a16="http://schemas.microsoft.com/office/drawing/2014/main" id="{2D34BB17-A678-40F2-B434-85A2B5AA7583}"/>
              </a:ext>
            </a:extLst>
          </p:cNvPr>
          <p:cNvSpPr>
            <a:spLocks noGrp="1"/>
          </p:cNvSpPr>
          <p:nvPr>
            <p:ph idx="1"/>
          </p:nvPr>
        </p:nvSpPr>
        <p:spPr/>
        <p:txBody>
          <a:bodyPr>
            <a:normAutofit fontScale="77500" lnSpcReduction="20000"/>
          </a:bodyPr>
          <a:lstStyle/>
          <a:p>
            <a:r>
              <a:rPr lang="en-IN" dirty="0"/>
              <a:t>JSX </a:t>
            </a:r>
            <a:r>
              <a:rPr lang="en-US" dirty="0"/>
              <a:t>is a syntax extension to JavaScript</a:t>
            </a:r>
          </a:p>
          <a:p>
            <a:r>
              <a:rPr lang="en-US" dirty="0"/>
              <a:t>JSX is a template language, but it comes with the full power of JavaScript</a:t>
            </a:r>
          </a:p>
          <a:p>
            <a:r>
              <a:rPr lang="en-US" dirty="0"/>
              <a:t>Example of a simple JSX code</a:t>
            </a:r>
          </a:p>
          <a:p>
            <a:pPr marL="0" indent="0">
              <a:buNone/>
            </a:pPr>
            <a:endParaRPr lang="en-US" dirty="0"/>
          </a:p>
          <a:p>
            <a:pPr marL="0" indent="0">
              <a:buNone/>
            </a:pPr>
            <a:endParaRPr lang="en-US" dirty="0"/>
          </a:p>
          <a:p>
            <a:endParaRPr lang="en-US" dirty="0"/>
          </a:p>
          <a:p>
            <a:r>
              <a:rPr lang="en-US" dirty="0"/>
              <a:t>Why  JSX?</a:t>
            </a:r>
          </a:p>
          <a:p>
            <a:r>
              <a:rPr lang="en-US" dirty="0"/>
              <a:t>React embraces the fact that rendering logic is inherently coupled with other UI logic: how events are handled, how the state changes over time, and how the data is prepared for display</a:t>
            </a:r>
          </a:p>
          <a:p>
            <a:r>
              <a:rPr lang="en-US" dirty="0"/>
              <a:t>Embedding expressions in JSX</a:t>
            </a:r>
          </a:p>
          <a:p>
            <a:pPr marL="0" indent="0">
              <a:buNone/>
            </a:pPr>
            <a:endParaRPr lang="en-US" dirty="0"/>
          </a:p>
          <a:p>
            <a:pPr marL="0" indent="0">
              <a:buNone/>
            </a:pPr>
            <a:endParaRPr lang="en-US" dirty="0"/>
          </a:p>
          <a:p>
            <a:r>
              <a:rPr lang="en-US" dirty="0"/>
              <a:t>You can put any valid JavaScript expression inside the curly braces in JSX</a:t>
            </a:r>
          </a:p>
          <a:p>
            <a:pPr lvl="1"/>
            <a:endParaRPr lang="en-US" dirty="0"/>
          </a:p>
        </p:txBody>
      </p:sp>
      <p:pic>
        <p:nvPicPr>
          <p:cNvPr id="7" name="Picture 6">
            <a:extLst>
              <a:ext uri="{FF2B5EF4-FFF2-40B4-BE49-F238E27FC236}">
                <a16:creationId xmlns:a16="http://schemas.microsoft.com/office/drawing/2014/main" id="{E005A9B7-B1D2-48D4-B60E-264ECC0CE907}"/>
              </a:ext>
            </a:extLst>
          </p:cNvPr>
          <p:cNvPicPr>
            <a:picLocks noChangeAspect="1"/>
          </p:cNvPicPr>
          <p:nvPr/>
        </p:nvPicPr>
        <p:blipFill>
          <a:blip r:embed="rId2"/>
          <a:stretch>
            <a:fillRect/>
          </a:stretch>
        </p:blipFill>
        <p:spPr>
          <a:xfrm>
            <a:off x="457200" y="2286000"/>
            <a:ext cx="4252956" cy="914400"/>
          </a:xfrm>
          <a:prstGeom prst="rect">
            <a:avLst/>
          </a:prstGeom>
        </p:spPr>
      </p:pic>
      <p:pic>
        <p:nvPicPr>
          <p:cNvPr id="8" name="Picture 7">
            <a:extLst>
              <a:ext uri="{FF2B5EF4-FFF2-40B4-BE49-F238E27FC236}">
                <a16:creationId xmlns:a16="http://schemas.microsoft.com/office/drawing/2014/main" id="{B748F66A-6F58-427E-9682-A5114B847E3E}"/>
              </a:ext>
            </a:extLst>
          </p:cNvPr>
          <p:cNvPicPr>
            <a:picLocks noChangeAspect="1"/>
          </p:cNvPicPr>
          <p:nvPr/>
        </p:nvPicPr>
        <p:blipFill>
          <a:blip r:embed="rId3"/>
          <a:stretch>
            <a:fillRect/>
          </a:stretch>
        </p:blipFill>
        <p:spPr>
          <a:xfrm>
            <a:off x="322162" y="4419600"/>
            <a:ext cx="3947160" cy="801767"/>
          </a:xfrm>
          <a:prstGeom prst="rect">
            <a:avLst/>
          </a:prstGeom>
        </p:spPr>
      </p:pic>
      <p:sp>
        <p:nvSpPr>
          <p:cNvPr id="4" name="Slide Number Placeholder 3">
            <a:extLst>
              <a:ext uri="{FF2B5EF4-FFF2-40B4-BE49-F238E27FC236}">
                <a16:creationId xmlns:a16="http://schemas.microsoft.com/office/drawing/2014/main" id="{24E520C4-DCAE-ADE0-5B2D-8CC0A4902CEA}"/>
              </a:ext>
            </a:extLst>
          </p:cNvPr>
          <p:cNvSpPr>
            <a:spLocks noGrp="1"/>
          </p:cNvSpPr>
          <p:nvPr>
            <p:ph type="sldNum" sz="quarter" idx="12"/>
          </p:nvPr>
        </p:nvSpPr>
        <p:spPr/>
        <p:txBody>
          <a:bodyPr/>
          <a:lstStyle/>
          <a:p>
            <a:fld id="{91496F9C-7FEE-48F2-A86C-DCFACBAB2156}" type="slidenum">
              <a:rPr lang="en-US" smtClean="0"/>
              <a:pPr/>
              <a:t>19</a:t>
            </a:fld>
            <a:endParaRPr lang="en-US"/>
          </a:p>
        </p:txBody>
      </p:sp>
    </p:spTree>
    <p:extLst>
      <p:ext uri="{BB962C8B-B14F-4D97-AF65-F5344CB8AC3E}">
        <p14:creationId xmlns:p14="http://schemas.microsoft.com/office/powerpoint/2010/main" val="2637886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BC6B2-4537-477F-BC2D-D5DD1C3FC5EA}"/>
              </a:ext>
            </a:extLst>
          </p:cNvPr>
          <p:cNvSpPr>
            <a:spLocks noGrp="1"/>
          </p:cNvSpPr>
          <p:nvPr>
            <p:ph type="title"/>
          </p:nvPr>
        </p:nvSpPr>
        <p:spPr/>
        <p:txBody>
          <a:bodyPr/>
          <a:lstStyle/>
          <a:p>
            <a:r>
              <a:rPr lang="en-IN" dirty="0"/>
              <a:t>One way data binding</a:t>
            </a:r>
          </a:p>
        </p:txBody>
      </p:sp>
      <p:sp>
        <p:nvSpPr>
          <p:cNvPr id="3" name="Content Placeholder 2">
            <a:extLst>
              <a:ext uri="{FF2B5EF4-FFF2-40B4-BE49-F238E27FC236}">
                <a16:creationId xmlns:a16="http://schemas.microsoft.com/office/drawing/2014/main" id="{2E70078D-7C10-4AA5-B8AB-17EC4DBEA07D}"/>
              </a:ext>
            </a:extLst>
          </p:cNvPr>
          <p:cNvSpPr>
            <a:spLocks noGrp="1"/>
          </p:cNvSpPr>
          <p:nvPr>
            <p:ph idx="1"/>
          </p:nvPr>
        </p:nvSpPr>
        <p:spPr/>
        <p:txBody>
          <a:bodyPr>
            <a:normAutofit fontScale="92500" lnSpcReduction="20000"/>
          </a:bodyPr>
          <a:lstStyle/>
          <a:p>
            <a:r>
              <a:rPr lang="en-IN" dirty="0"/>
              <a:t>Data binding is a common terminology in UI development, which determines how data gets bound to the UI</a:t>
            </a:r>
          </a:p>
          <a:p>
            <a:r>
              <a:rPr lang="en-IN" dirty="0"/>
              <a:t>React uses 1-way data binding, where the data flows in one direction (Unidirectional data flow)</a:t>
            </a:r>
          </a:p>
          <a:p>
            <a:endParaRPr lang="en-IN" dirty="0"/>
          </a:p>
          <a:p>
            <a:endParaRPr lang="en-IN" dirty="0"/>
          </a:p>
          <a:p>
            <a:r>
              <a:rPr lang="en-IN" b="1" dirty="0"/>
              <a:t>How 1-way data binding works?</a:t>
            </a:r>
          </a:p>
          <a:p>
            <a:pPr lvl="1"/>
            <a:r>
              <a:rPr lang="en-IN" sz="1800" dirty="0">
                <a:latin typeface="Body Level 1"/>
              </a:rPr>
              <a:t>Whenever the state changes, the view is updated</a:t>
            </a:r>
          </a:p>
          <a:p>
            <a:pPr lvl="1"/>
            <a:r>
              <a:rPr lang="en-IN" sz="1800" dirty="0">
                <a:latin typeface="Body Level 1"/>
              </a:rPr>
              <a:t>View can trigger actions</a:t>
            </a:r>
          </a:p>
          <a:p>
            <a:pPr lvl="1"/>
            <a:r>
              <a:rPr lang="en-IN" sz="1800" dirty="0">
                <a:latin typeface="Body Level 1"/>
              </a:rPr>
              <a:t>Actions could update the state</a:t>
            </a:r>
          </a:p>
          <a:p>
            <a:pPr lvl="1"/>
            <a:r>
              <a:rPr lang="en-IN" sz="1800" dirty="0">
                <a:latin typeface="Body Level 1"/>
              </a:rPr>
              <a:t>Any state changes will update the view again</a:t>
            </a:r>
          </a:p>
          <a:p>
            <a:pPr lvl="1"/>
            <a:r>
              <a:rPr lang="en-IN" sz="1800" dirty="0">
                <a:latin typeface="Body Level 1"/>
              </a:rPr>
              <a:t>As depicted, the single source of truth is the state</a:t>
            </a:r>
          </a:p>
        </p:txBody>
      </p:sp>
      <p:sp>
        <p:nvSpPr>
          <p:cNvPr id="6" name="Oval 5">
            <a:extLst>
              <a:ext uri="{FF2B5EF4-FFF2-40B4-BE49-F238E27FC236}">
                <a16:creationId xmlns:a16="http://schemas.microsoft.com/office/drawing/2014/main" id="{C8E531C1-6C0B-4053-B2BB-1F3F3A188E54}"/>
              </a:ext>
            </a:extLst>
          </p:cNvPr>
          <p:cNvSpPr/>
          <p:nvPr/>
        </p:nvSpPr>
        <p:spPr>
          <a:xfrm>
            <a:off x="8445501" y="3514719"/>
            <a:ext cx="990600" cy="768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Actions</a:t>
            </a:r>
          </a:p>
        </p:txBody>
      </p:sp>
      <p:sp>
        <p:nvSpPr>
          <p:cNvPr id="8" name="Oval 7">
            <a:extLst>
              <a:ext uri="{FF2B5EF4-FFF2-40B4-BE49-F238E27FC236}">
                <a16:creationId xmlns:a16="http://schemas.microsoft.com/office/drawing/2014/main" id="{D6F21B06-3CA9-4319-B4C0-BAE42B7552B7}"/>
              </a:ext>
            </a:extLst>
          </p:cNvPr>
          <p:cNvSpPr/>
          <p:nvPr/>
        </p:nvSpPr>
        <p:spPr>
          <a:xfrm>
            <a:off x="7302501" y="4968869"/>
            <a:ext cx="990600" cy="76835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State</a:t>
            </a:r>
          </a:p>
        </p:txBody>
      </p:sp>
      <p:sp>
        <p:nvSpPr>
          <p:cNvPr id="9" name="Oval 8">
            <a:extLst>
              <a:ext uri="{FF2B5EF4-FFF2-40B4-BE49-F238E27FC236}">
                <a16:creationId xmlns:a16="http://schemas.microsoft.com/office/drawing/2014/main" id="{D151B586-F1B8-41C0-846E-0DD6B362CE5F}"/>
              </a:ext>
            </a:extLst>
          </p:cNvPr>
          <p:cNvSpPr/>
          <p:nvPr/>
        </p:nvSpPr>
        <p:spPr>
          <a:xfrm>
            <a:off x="5943600" y="3454400"/>
            <a:ext cx="990600" cy="768350"/>
          </a:xfrm>
          <a:prstGeom prst="ellipse">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Views</a:t>
            </a:r>
          </a:p>
        </p:txBody>
      </p:sp>
      <p:cxnSp>
        <p:nvCxnSpPr>
          <p:cNvPr id="11" name="Connector: Curved 10">
            <a:extLst>
              <a:ext uri="{FF2B5EF4-FFF2-40B4-BE49-F238E27FC236}">
                <a16:creationId xmlns:a16="http://schemas.microsoft.com/office/drawing/2014/main" id="{28CD2163-F69C-401B-8E2E-673FA92241A0}"/>
              </a:ext>
            </a:extLst>
          </p:cNvPr>
          <p:cNvCxnSpPr>
            <a:cxnSpLocks/>
            <a:endCxn id="8" idx="6"/>
          </p:cNvCxnSpPr>
          <p:nvPr/>
        </p:nvCxnSpPr>
        <p:spPr>
          <a:xfrm rot="5400000">
            <a:off x="8124826" y="4460868"/>
            <a:ext cx="1060452" cy="723901"/>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or: Curved 12">
            <a:extLst>
              <a:ext uri="{FF2B5EF4-FFF2-40B4-BE49-F238E27FC236}">
                <a16:creationId xmlns:a16="http://schemas.microsoft.com/office/drawing/2014/main" id="{63DF5B1E-8C69-4BC9-A52A-522F19F8D063}"/>
              </a:ext>
            </a:extLst>
          </p:cNvPr>
          <p:cNvCxnSpPr>
            <a:cxnSpLocks/>
            <a:stCxn id="8" idx="2"/>
          </p:cNvCxnSpPr>
          <p:nvPr/>
        </p:nvCxnSpPr>
        <p:spPr>
          <a:xfrm rot="10800000">
            <a:off x="6340599" y="4197350"/>
            <a:ext cx="961903" cy="1155694"/>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Curved 18">
            <a:extLst>
              <a:ext uri="{FF2B5EF4-FFF2-40B4-BE49-F238E27FC236}">
                <a16:creationId xmlns:a16="http://schemas.microsoft.com/office/drawing/2014/main" id="{C010E59A-DCEC-4F6F-8287-4881E65C7BD5}"/>
              </a:ext>
            </a:extLst>
          </p:cNvPr>
          <p:cNvCxnSpPr>
            <a:cxnSpLocks/>
          </p:cNvCxnSpPr>
          <p:nvPr/>
        </p:nvCxnSpPr>
        <p:spPr>
          <a:xfrm rot="16200000" flipH="1">
            <a:off x="7646990" y="2290760"/>
            <a:ext cx="60319" cy="2387600"/>
          </a:xfrm>
          <a:prstGeom prst="curvedConnector4">
            <a:avLst>
              <a:gd name="adj1" fmla="val -378985"/>
              <a:gd name="adj2" fmla="val 100000"/>
            </a:avLst>
          </a:prstGeom>
          <a:ln>
            <a:tailEnd type="triangle"/>
          </a:ln>
        </p:spPr>
        <p:style>
          <a:lnRef idx="3">
            <a:schemeClr val="dk1"/>
          </a:lnRef>
          <a:fillRef idx="0">
            <a:schemeClr val="dk1"/>
          </a:fillRef>
          <a:effectRef idx="2">
            <a:schemeClr val="dk1"/>
          </a:effectRef>
          <a:fontRef idx="minor">
            <a:schemeClr val="tx1"/>
          </a:fontRef>
        </p:style>
      </p:cxnSp>
      <p:sp>
        <p:nvSpPr>
          <p:cNvPr id="4" name="Slide Number Placeholder 3">
            <a:extLst>
              <a:ext uri="{FF2B5EF4-FFF2-40B4-BE49-F238E27FC236}">
                <a16:creationId xmlns:a16="http://schemas.microsoft.com/office/drawing/2014/main" id="{F776497B-D31C-C0BF-D459-1993E1A07ED5}"/>
              </a:ext>
            </a:extLst>
          </p:cNvPr>
          <p:cNvSpPr>
            <a:spLocks noGrp="1"/>
          </p:cNvSpPr>
          <p:nvPr>
            <p:ph type="sldNum" sz="quarter" idx="12"/>
          </p:nvPr>
        </p:nvSpPr>
        <p:spPr/>
        <p:txBody>
          <a:bodyPr/>
          <a:lstStyle/>
          <a:p>
            <a:fld id="{91496F9C-7FEE-48F2-A86C-DCFACBAB2156}" type="slidenum">
              <a:rPr lang="en-US" smtClean="0"/>
              <a:pPr/>
              <a:t>20</a:t>
            </a:fld>
            <a:endParaRPr lang="en-US"/>
          </a:p>
        </p:txBody>
      </p:sp>
    </p:spTree>
    <p:extLst>
      <p:ext uri="{BB962C8B-B14F-4D97-AF65-F5344CB8AC3E}">
        <p14:creationId xmlns:p14="http://schemas.microsoft.com/office/powerpoint/2010/main" val="3920006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738A3-DDFD-4D71-87C6-9C8ADB587491}"/>
              </a:ext>
            </a:extLst>
          </p:cNvPr>
          <p:cNvSpPr>
            <a:spLocks noGrp="1"/>
          </p:cNvSpPr>
          <p:nvPr>
            <p:ph type="title"/>
          </p:nvPr>
        </p:nvSpPr>
        <p:spPr/>
        <p:txBody>
          <a:bodyPr/>
          <a:lstStyle/>
          <a:p>
            <a:r>
              <a:rPr lang="en-IN" dirty="0"/>
              <a:t>Creating Components</a:t>
            </a:r>
          </a:p>
        </p:txBody>
      </p:sp>
      <p:sp>
        <p:nvSpPr>
          <p:cNvPr id="3" name="Content Placeholder 2">
            <a:extLst>
              <a:ext uri="{FF2B5EF4-FFF2-40B4-BE49-F238E27FC236}">
                <a16:creationId xmlns:a16="http://schemas.microsoft.com/office/drawing/2014/main" id="{5187BF36-07C1-4F5E-BCDF-5F03C9F85F6E}"/>
              </a:ext>
            </a:extLst>
          </p:cNvPr>
          <p:cNvSpPr>
            <a:spLocks noGrp="1"/>
          </p:cNvSpPr>
          <p:nvPr>
            <p:ph idx="1"/>
          </p:nvPr>
        </p:nvSpPr>
        <p:spPr>
          <a:xfrm>
            <a:off x="324091" y="1323000"/>
            <a:ext cx="9259747" cy="5534999"/>
          </a:xfrm>
        </p:spPr>
        <p:txBody>
          <a:bodyPr/>
          <a:lstStyle/>
          <a:p>
            <a:r>
              <a:rPr lang="en-IN" dirty="0"/>
              <a:t>Components can be created using ES6 classes</a:t>
            </a:r>
          </a:p>
          <a:p>
            <a:r>
              <a:rPr lang="en-IN" dirty="0"/>
              <a:t>A component class extends from the base class </a:t>
            </a:r>
            <a:r>
              <a:rPr lang="en-IN" dirty="0" err="1"/>
              <a:t>React.Component</a:t>
            </a:r>
            <a:endParaRPr lang="en-IN" dirty="0"/>
          </a:p>
          <a:p>
            <a:r>
              <a:rPr lang="en-IN" dirty="0"/>
              <a:t>A Simple hello world can be created using the class syntax as below</a:t>
            </a:r>
          </a:p>
          <a:p>
            <a:endParaRPr lang="en-IN" dirty="0"/>
          </a:p>
          <a:p>
            <a:endParaRPr lang="en-IN" dirty="0"/>
          </a:p>
          <a:p>
            <a:endParaRPr lang="en-IN" dirty="0"/>
          </a:p>
          <a:p>
            <a:endParaRPr lang="en-IN" dirty="0"/>
          </a:p>
          <a:p>
            <a:endParaRPr lang="en-IN" dirty="0"/>
          </a:p>
          <a:p>
            <a:r>
              <a:rPr lang="en-IN" dirty="0"/>
              <a:t>The render method will be called each time an update happens to the component or during the first time when the component gets rendered to the DOM</a:t>
            </a:r>
          </a:p>
          <a:p>
            <a:r>
              <a:rPr lang="en-IN" dirty="0"/>
              <a:t>A component can be created using a simple JavaScript function also</a:t>
            </a:r>
          </a:p>
          <a:p>
            <a:endParaRPr lang="en-IN" dirty="0"/>
          </a:p>
          <a:p>
            <a:endParaRPr lang="en-IN" dirty="0"/>
          </a:p>
        </p:txBody>
      </p:sp>
      <p:pic>
        <p:nvPicPr>
          <p:cNvPr id="6" name="Picture 5">
            <a:extLst>
              <a:ext uri="{FF2B5EF4-FFF2-40B4-BE49-F238E27FC236}">
                <a16:creationId xmlns:a16="http://schemas.microsoft.com/office/drawing/2014/main" id="{933C07FB-D554-439C-9498-3CA2E32C39E5}"/>
              </a:ext>
            </a:extLst>
          </p:cNvPr>
          <p:cNvPicPr>
            <a:picLocks noChangeAspect="1"/>
          </p:cNvPicPr>
          <p:nvPr/>
        </p:nvPicPr>
        <p:blipFill>
          <a:blip r:embed="rId2"/>
          <a:stretch>
            <a:fillRect/>
          </a:stretch>
        </p:blipFill>
        <p:spPr>
          <a:xfrm>
            <a:off x="728749" y="2438400"/>
            <a:ext cx="5532208" cy="1524000"/>
          </a:xfrm>
          <a:prstGeom prst="rect">
            <a:avLst/>
          </a:prstGeom>
        </p:spPr>
      </p:pic>
      <p:pic>
        <p:nvPicPr>
          <p:cNvPr id="9" name="Picture 8">
            <a:extLst>
              <a:ext uri="{FF2B5EF4-FFF2-40B4-BE49-F238E27FC236}">
                <a16:creationId xmlns:a16="http://schemas.microsoft.com/office/drawing/2014/main" id="{3C1CEF98-A884-4C95-9862-A085998D834B}"/>
              </a:ext>
            </a:extLst>
          </p:cNvPr>
          <p:cNvPicPr>
            <a:picLocks noChangeAspect="1"/>
          </p:cNvPicPr>
          <p:nvPr/>
        </p:nvPicPr>
        <p:blipFill>
          <a:blip r:embed="rId3"/>
          <a:stretch>
            <a:fillRect/>
          </a:stretch>
        </p:blipFill>
        <p:spPr>
          <a:xfrm>
            <a:off x="788846" y="5257800"/>
            <a:ext cx="5444402" cy="1033514"/>
          </a:xfrm>
          <a:prstGeom prst="rect">
            <a:avLst/>
          </a:prstGeom>
        </p:spPr>
      </p:pic>
      <p:sp>
        <p:nvSpPr>
          <p:cNvPr id="4" name="Slide Number Placeholder 3">
            <a:extLst>
              <a:ext uri="{FF2B5EF4-FFF2-40B4-BE49-F238E27FC236}">
                <a16:creationId xmlns:a16="http://schemas.microsoft.com/office/drawing/2014/main" id="{2132C71D-5D6B-4B1C-CF38-1263D28EB2C0}"/>
              </a:ext>
            </a:extLst>
          </p:cNvPr>
          <p:cNvSpPr>
            <a:spLocks noGrp="1"/>
          </p:cNvSpPr>
          <p:nvPr>
            <p:ph type="sldNum" sz="quarter" idx="12"/>
          </p:nvPr>
        </p:nvSpPr>
        <p:spPr/>
        <p:txBody>
          <a:bodyPr/>
          <a:lstStyle/>
          <a:p>
            <a:fld id="{91496F9C-7FEE-48F2-A86C-DCFACBAB2156}" type="slidenum">
              <a:rPr lang="en-US" smtClean="0"/>
              <a:pPr/>
              <a:t>21</a:t>
            </a:fld>
            <a:endParaRPr lang="en-US"/>
          </a:p>
        </p:txBody>
      </p:sp>
    </p:spTree>
    <p:extLst>
      <p:ext uri="{BB962C8B-B14F-4D97-AF65-F5344CB8AC3E}">
        <p14:creationId xmlns:p14="http://schemas.microsoft.com/office/powerpoint/2010/main" val="1044598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2A3B9-F6A5-4506-8107-7E9525A1D450}"/>
              </a:ext>
            </a:extLst>
          </p:cNvPr>
          <p:cNvSpPr>
            <a:spLocks noGrp="1"/>
          </p:cNvSpPr>
          <p:nvPr>
            <p:ph type="title"/>
          </p:nvPr>
        </p:nvSpPr>
        <p:spPr/>
        <p:txBody>
          <a:bodyPr/>
          <a:lstStyle/>
          <a:p>
            <a:r>
              <a:rPr lang="en-IN" dirty="0"/>
              <a:t>Component Props</a:t>
            </a:r>
          </a:p>
        </p:txBody>
      </p:sp>
      <p:sp>
        <p:nvSpPr>
          <p:cNvPr id="3" name="Content Placeholder 2">
            <a:extLst>
              <a:ext uri="{FF2B5EF4-FFF2-40B4-BE49-F238E27FC236}">
                <a16:creationId xmlns:a16="http://schemas.microsoft.com/office/drawing/2014/main" id="{327F4196-1CAE-4EB0-B703-16A209471978}"/>
              </a:ext>
            </a:extLst>
          </p:cNvPr>
          <p:cNvSpPr>
            <a:spLocks noGrp="1"/>
          </p:cNvSpPr>
          <p:nvPr>
            <p:ph idx="1"/>
          </p:nvPr>
        </p:nvSpPr>
        <p:spPr/>
        <p:txBody>
          <a:bodyPr>
            <a:normAutofit fontScale="85000" lnSpcReduction="20000"/>
          </a:bodyPr>
          <a:lstStyle/>
          <a:p>
            <a:r>
              <a:rPr lang="en-IN" b="1" dirty="0"/>
              <a:t>What are Props?</a:t>
            </a:r>
          </a:p>
          <a:p>
            <a:pPr lvl="1"/>
            <a:r>
              <a:rPr lang="en-IN" dirty="0"/>
              <a:t>Props represents a single object containing all the attributes/properties sent to the component</a:t>
            </a:r>
          </a:p>
          <a:p>
            <a:pPr lvl="1"/>
            <a:endParaRPr lang="en-IN" dirty="0"/>
          </a:p>
          <a:p>
            <a:pPr lvl="1"/>
            <a:r>
              <a:rPr lang="en-IN" dirty="0"/>
              <a:t>Props can be compared to something like a collection of all parameters passed to a function</a:t>
            </a:r>
          </a:p>
          <a:p>
            <a:endParaRPr lang="en-IN" dirty="0"/>
          </a:p>
          <a:p>
            <a:r>
              <a:rPr lang="en-IN" b="1" dirty="0"/>
              <a:t>Why Props?</a:t>
            </a:r>
          </a:p>
          <a:p>
            <a:pPr lvl="1"/>
            <a:r>
              <a:rPr lang="en-IN" dirty="0"/>
              <a:t>Props can be used for inter component message passing</a:t>
            </a:r>
          </a:p>
          <a:p>
            <a:pPr lvl="1"/>
            <a:endParaRPr lang="en-IN" dirty="0"/>
          </a:p>
          <a:p>
            <a:pPr lvl="1"/>
            <a:r>
              <a:rPr lang="en-IN" dirty="0"/>
              <a:t>Components can be logically organized into a parent child relationship</a:t>
            </a:r>
          </a:p>
          <a:p>
            <a:pPr lvl="1"/>
            <a:endParaRPr lang="en-IN" dirty="0"/>
          </a:p>
          <a:p>
            <a:pPr lvl="1"/>
            <a:r>
              <a:rPr lang="en-IN" dirty="0"/>
              <a:t>The parent component can pass props to the child component</a:t>
            </a:r>
          </a:p>
        </p:txBody>
      </p:sp>
      <p:sp>
        <p:nvSpPr>
          <p:cNvPr id="4" name="Slide Number Placeholder 3">
            <a:extLst>
              <a:ext uri="{FF2B5EF4-FFF2-40B4-BE49-F238E27FC236}">
                <a16:creationId xmlns:a16="http://schemas.microsoft.com/office/drawing/2014/main" id="{FE0B0C4D-BD89-5EF6-D3C9-26CE25465368}"/>
              </a:ext>
            </a:extLst>
          </p:cNvPr>
          <p:cNvSpPr>
            <a:spLocks noGrp="1"/>
          </p:cNvSpPr>
          <p:nvPr>
            <p:ph type="sldNum" sz="quarter" idx="12"/>
          </p:nvPr>
        </p:nvSpPr>
        <p:spPr/>
        <p:txBody>
          <a:bodyPr/>
          <a:lstStyle/>
          <a:p>
            <a:fld id="{91496F9C-7FEE-48F2-A86C-DCFACBAB2156}" type="slidenum">
              <a:rPr lang="en-US" smtClean="0"/>
              <a:pPr/>
              <a:t>22</a:t>
            </a:fld>
            <a:endParaRPr lang="en-US"/>
          </a:p>
        </p:txBody>
      </p:sp>
    </p:spTree>
    <p:extLst>
      <p:ext uri="{BB962C8B-B14F-4D97-AF65-F5344CB8AC3E}">
        <p14:creationId xmlns:p14="http://schemas.microsoft.com/office/powerpoint/2010/main" val="2213906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BA979-568F-4BDE-91BD-64D23F18B4B4}"/>
              </a:ext>
            </a:extLst>
          </p:cNvPr>
          <p:cNvSpPr>
            <a:spLocks noGrp="1"/>
          </p:cNvSpPr>
          <p:nvPr>
            <p:ph type="title"/>
          </p:nvPr>
        </p:nvSpPr>
        <p:spPr>
          <a:xfrm>
            <a:off x="386692" y="198668"/>
            <a:ext cx="9134546" cy="704264"/>
          </a:xfrm>
        </p:spPr>
        <p:txBody>
          <a:bodyPr/>
          <a:lstStyle/>
          <a:p>
            <a:r>
              <a:rPr lang="en-IN" dirty="0"/>
              <a:t>Component Hierarchy Example</a:t>
            </a:r>
          </a:p>
        </p:txBody>
      </p:sp>
      <p:sp>
        <p:nvSpPr>
          <p:cNvPr id="3" name="Content Placeholder 2">
            <a:extLst>
              <a:ext uri="{FF2B5EF4-FFF2-40B4-BE49-F238E27FC236}">
                <a16:creationId xmlns:a16="http://schemas.microsoft.com/office/drawing/2014/main" id="{76905EB5-7AD6-486D-A14E-C44BA17EA8F0}"/>
              </a:ext>
            </a:extLst>
          </p:cNvPr>
          <p:cNvSpPr>
            <a:spLocks noGrp="1"/>
          </p:cNvSpPr>
          <p:nvPr>
            <p:ph idx="1"/>
          </p:nvPr>
        </p:nvSpPr>
        <p:spPr>
          <a:xfrm>
            <a:off x="371452" y="1510046"/>
            <a:ext cx="9134546" cy="4862642"/>
          </a:xfrm>
        </p:spPr>
        <p:txBody>
          <a:bodyPr/>
          <a:lstStyle/>
          <a:p>
            <a:r>
              <a:rPr lang="en-IN" dirty="0"/>
              <a:t>The below picture shows the simplest component hierarchy that can be a possible in a simple react app</a:t>
            </a:r>
          </a:p>
          <a:p>
            <a:r>
              <a:rPr lang="en-IN" dirty="0"/>
              <a:t>App component is the root component and it has 5 children components</a:t>
            </a:r>
            <a:endParaRPr lang="en-IN" sz="1200" dirty="0"/>
          </a:p>
          <a:p>
            <a:endParaRPr lang="en-IN" dirty="0"/>
          </a:p>
        </p:txBody>
      </p:sp>
      <p:sp>
        <p:nvSpPr>
          <p:cNvPr id="8" name="Rectangle: Rounded Corners 7">
            <a:extLst>
              <a:ext uri="{FF2B5EF4-FFF2-40B4-BE49-F238E27FC236}">
                <a16:creationId xmlns:a16="http://schemas.microsoft.com/office/drawing/2014/main" id="{CE528E5D-32E2-4EE4-9D1C-22367EBC62C5}"/>
              </a:ext>
            </a:extLst>
          </p:cNvPr>
          <p:cNvSpPr/>
          <p:nvPr/>
        </p:nvSpPr>
        <p:spPr>
          <a:xfrm>
            <a:off x="3773445" y="2911540"/>
            <a:ext cx="1728904" cy="42929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C2850F4-0A60-4EDD-B007-706D433434E9}"/>
              </a:ext>
            </a:extLst>
          </p:cNvPr>
          <p:cNvSpPr txBox="1"/>
          <p:nvPr/>
        </p:nvSpPr>
        <p:spPr>
          <a:xfrm>
            <a:off x="3886200" y="2971800"/>
            <a:ext cx="1503394" cy="308768"/>
          </a:xfrm>
          <a:prstGeom prst="rect">
            <a:avLst/>
          </a:prstGeom>
          <a:noFill/>
        </p:spPr>
        <p:txBody>
          <a:bodyPr wrap="square" rtlCol="0">
            <a:spAutoFit/>
          </a:bodyPr>
          <a:lstStyle/>
          <a:p>
            <a:r>
              <a:rPr lang="en-IN" sz="1400" dirty="0">
                <a:solidFill>
                  <a:schemeClr val="bg1"/>
                </a:solidFill>
              </a:rPr>
              <a:t>    App – Root </a:t>
            </a:r>
          </a:p>
        </p:txBody>
      </p:sp>
      <p:sp>
        <p:nvSpPr>
          <p:cNvPr id="15" name="Rectangle: Rounded Corners 14">
            <a:extLst>
              <a:ext uri="{FF2B5EF4-FFF2-40B4-BE49-F238E27FC236}">
                <a16:creationId xmlns:a16="http://schemas.microsoft.com/office/drawing/2014/main" id="{3B9019BA-E4D8-4558-BE82-1F04CC83F885}"/>
              </a:ext>
            </a:extLst>
          </p:cNvPr>
          <p:cNvSpPr/>
          <p:nvPr/>
        </p:nvSpPr>
        <p:spPr>
          <a:xfrm>
            <a:off x="954303" y="5110162"/>
            <a:ext cx="1390640" cy="42929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0EB9E322-1C96-42EE-88BD-3C057FB3CBB6}"/>
              </a:ext>
            </a:extLst>
          </p:cNvPr>
          <p:cNvSpPr txBox="1"/>
          <p:nvPr/>
        </p:nvSpPr>
        <p:spPr>
          <a:xfrm>
            <a:off x="1066800" y="5170422"/>
            <a:ext cx="1127546" cy="308768"/>
          </a:xfrm>
          <a:prstGeom prst="rect">
            <a:avLst/>
          </a:prstGeom>
          <a:noFill/>
        </p:spPr>
        <p:txBody>
          <a:bodyPr wrap="square" rtlCol="0">
            <a:spAutoFit/>
          </a:bodyPr>
          <a:lstStyle/>
          <a:p>
            <a:r>
              <a:rPr lang="en-IN" sz="1400" dirty="0">
                <a:solidFill>
                  <a:schemeClr val="bg1"/>
                </a:solidFill>
              </a:rPr>
              <a:t>HelloWorld</a:t>
            </a:r>
          </a:p>
        </p:txBody>
      </p:sp>
      <p:sp>
        <p:nvSpPr>
          <p:cNvPr id="17" name="Rectangle: Rounded Corners 16">
            <a:extLst>
              <a:ext uri="{FF2B5EF4-FFF2-40B4-BE49-F238E27FC236}">
                <a16:creationId xmlns:a16="http://schemas.microsoft.com/office/drawing/2014/main" id="{B4B88BAE-7546-4E33-9A34-D1670EA35250}"/>
              </a:ext>
            </a:extLst>
          </p:cNvPr>
          <p:cNvSpPr/>
          <p:nvPr/>
        </p:nvSpPr>
        <p:spPr>
          <a:xfrm>
            <a:off x="2645347" y="5117978"/>
            <a:ext cx="1550114" cy="42929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EE7592B9-51C7-4399-999B-FACC683BB31F}"/>
              </a:ext>
            </a:extLst>
          </p:cNvPr>
          <p:cNvSpPr txBox="1"/>
          <p:nvPr/>
        </p:nvSpPr>
        <p:spPr>
          <a:xfrm>
            <a:off x="2793521" y="5148453"/>
            <a:ext cx="1503394" cy="308768"/>
          </a:xfrm>
          <a:prstGeom prst="rect">
            <a:avLst/>
          </a:prstGeom>
          <a:noFill/>
        </p:spPr>
        <p:txBody>
          <a:bodyPr wrap="square" rtlCol="0">
            <a:spAutoFit/>
          </a:bodyPr>
          <a:lstStyle/>
          <a:p>
            <a:r>
              <a:rPr lang="en-IN" sz="1400" dirty="0">
                <a:solidFill>
                  <a:schemeClr val="bg1"/>
                </a:solidFill>
              </a:rPr>
              <a:t>HelloMessage</a:t>
            </a:r>
          </a:p>
        </p:txBody>
      </p:sp>
      <p:sp>
        <p:nvSpPr>
          <p:cNvPr id="33" name="Rectangle: Rounded Corners 32">
            <a:extLst>
              <a:ext uri="{FF2B5EF4-FFF2-40B4-BE49-F238E27FC236}">
                <a16:creationId xmlns:a16="http://schemas.microsoft.com/office/drawing/2014/main" id="{5F21967B-154D-4533-B6EA-DA243B3ECE3B}"/>
              </a:ext>
            </a:extLst>
          </p:cNvPr>
          <p:cNvSpPr/>
          <p:nvPr/>
        </p:nvSpPr>
        <p:spPr>
          <a:xfrm>
            <a:off x="4422496" y="5126890"/>
            <a:ext cx="1550114" cy="42929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682E829B-E615-4FF8-B6F8-2DA589A173A9}"/>
              </a:ext>
            </a:extLst>
          </p:cNvPr>
          <p:cNvSpPr txBox="1"/>
          <p:nvPr/>
        </p:nvSpPr>
        <p:spPr>
          <a:xfrm>
            <a:off x="4490756" y="5178238"/>
            <a:ext cx="1503394" cy="308768"/>
          </a:xfrm>
          <a:prstGeom prst="rect">
            <a:avLst/>
          </a:prstGeom>
          <a:noFill/>
        </p:spPr>
        <p:txBody>
          <a:bodyPr wrap="square" rtlCol="0">
            <a:spAutoFit/>
          </a:bodyPr>
          <a:lstStyle/>
          <a:p>
            <a:r>
              <a:rPr lang="en-IN" sz="1400" dirty="0">
                <a:solidFill>
                  <a:schemeClr val="bg1"/>
                </a:solidFill>
              </a:rPr>
              <a:t>HelloMessage</a:t>
            </a:r>
          </a:p>
        </p:txBody>
      </p:sp>
      <p:sp>
        <p:nvSpPr>
          <p:cNvPr id="35" name="Rectangle: Rounded Corners 34">
            <a:extLst>
              <a:ext uri="{FF2B5EF4-FFF2-40B4-BE49-F238E27FC236}">
                <a16:creationId xmlns:a16="http://schemas.microsoft.com/office/drawing/2014/main" id="{987BECB1-1C08-4B69-97AB-0511FE088E80}"/>
              </a:ext>
            </a:extLst>
          </p:cNvPr>
          <p:cNvSpPr/>
          <p:nvPr/>
        </p:nvSpPr>
        <p:spPr>
          <a:xfrm>
            <a:off x="6185192" y="5126890"/>
            <a:ext cx="1094812" cy="42929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793CD278-743C-4068-9501-7E8B7EB9D9C7}"/>
              </a:ext>
            </a:extLst>
          </p:cNvPr>
          <p:cNvSpPr txBox="1"/>
          <p:nvPr/>
        </p:nvSpPr>
        <p:spPr>
          <a:xfrm>
            <a:off x="6341711" y="5170421"/>
            <a:ext cx="826866" cy="308768"/>
          </a:xfrm>
          <a:prstGeom prst="rect">
            <a:avLst/>
          </a:prstGeom>
          <a:noFill/>
        </p:spPr>
        <p:txBody>
          <a:bodyPr wrap="square" rtlCol="0">
            <a:spAutoFit/>
          </a:bodyPr>
          <a:lstStyle/>
          <a:p>
            <a:r>
              <a:rPr lang="en-IN" sz="1400" dirty="0">
                <a:solidFill>
                  <a:schemeClr val="bg1"/>
                </a:solidFill>
              </a:rPr>
              <a:t>Counter</a:t>
            </a:r>
          </a:p>
        </p:txBody>
      </p:sp>
      <p:sp>
        <p:nvSpPr>
          <p:cNvPr id="37" name="Rectangle: Rounded Corners 36">
            <a:extLst>
              <a:ext uri="{FF2B5EF4-FFF2-40B4-BE49-F238E27FC236}">
                <a16:creationId xmlns:a16="http://schemas.microsoft.com/office/drawing/2014/main" id="{E1ADF954-F439-4F77-B1BB-3D48188D0AFE}"/>
              </a:ext>
            </a:extLst>
          </p:cNvPr>
          <p:cNvSpPr/>
          <p:nvPr/>
        </p:nvSpPr>
        <p:spPr>
          <a:xfrm>
            <a:off x="7530078" y="5110159"/>
            <a:ext cx="842280" cy="42929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83B58535-1B7C-498F-901C-D946AAFEED96}"/>
              </a:ext>
            </a:extLst>
          </p:cNvPr>
          <p:cNvSpPr txBox="1"/>
          <p:nvPr/>
        </p:nvSpPr>
        <p:spPr>
          <a:xfrm>
            <a:off x="7718177" y="5147160"/>
            <a:ext cx="752076" cy="308768"/>
          </a:xfrm>
          <a:prstGeom prst="rect">
            <a:avLst/>
          </a:prstGeom>
          <a:noFill/>
        </p:spPr>
        <p:txBody>
          <a:bodyPr wrap="square" rtlCol="0">
            <a:spAutoFit/>
          </a:bodyPr>
          <a:lstStyle/>
          <a:p>
            <a:r>
              <a:rPr lang="en-IN" sz="1400" dirty="0">
                <a:solidFill>
                  <a:schemeClr val="bg1"/>
                </a:solidFill>
              </a:rPr>
              <a:t>Alert</a:t>
            </a:r>
          </a:p>
        </p:txBody>
      </p:sp>
      <p:cxnSp>
        <p:nvCxnSpPr>
          <p:cNvPr id="67" name="Straight Arrow Connector 66">
            <a:extLst>
              <a:ext uri="{FF2B5EF4-FFF2-40B4-BE49-F238E27FC236}">
                <a16:creationId xmlns:a16="http://schemas.microsoft.com/office/drawing/2014/main" id="{355468DD-F599-4730-993A-3741D8F16E29}"/>
              </a:ext>
            </a:extLst>
          </p:cNvPr>
          <p:cNvCxnSpPr>
            <a:cxnSpLocks/>
            <a:endCxn id="15" idx="0"/>
          </p:cNvCxnSpPr>
          <p:nvPr/>
        </p:nvCxnSpPr>
        <p:spPr>
          <a:xfrm flipH="1">
            <a:off x="1649623" y="3340830"/>
            <a:ext cx="2998578" cy="1769332"/>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BC1ED46D-989C-410A-8F91-686CF915A710}"/>
              </a:ext>
            </a:extLst>
          </p:cNvPr>
          <p:cNvCxnSpPr/>
          <p:nvPr/>
        </p:nvCxnSpPr>
        <p:spPr>
          <a:xfrm flipH="1">
            <a:off x="3496637" y="3363881"/>
            <a:ext cx="1132697" cy="17693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F97BD6D4-EACB-4EFF-B16D-883022836394}"/>
              </a:ext>
            </a:extLst>
          </p:cNvPr>
          <p:cNvCxnSpPr>
            <a:cxnSpLocks/>
          </p:cNvCxnSpPr>
          <p:nvPr/>
        </p:nvCxnSpPr>
        <p:spPr>
          <a:xfrm>
            <a:off x="4630277" y="3384360"/>
            <a:ext cx="549352" cy="17347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3E4DB37A-22E2-491C-90B4-60A12FA898C0}"/>
              </a:ext>
            </a:extLst>
          </p:cNvPr>
          <p:cNvCxnSpPr>
            <a:cxnSpLocks/>
          </p:cNvCxnSpPr>
          <p:nvPr/>
        </p:nvCxnSpPr>
        <p:spPr>
          <a:xfrm>
            <a:off x="4648201" y="3384361"/>
            <a:ext cx="2069764" cy="17258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4D6078C9-40DE-4BD6-AA25-C5B580F6CF5B}"/>
              </a:ext>
            </a:extLst>
          </p:cNvPr>
          <p:cNvCxnSpPr>
            <a:cxnSpLocks/>
          </p:cNvCxnSpPr>
          <p:nvPr/>
        </p:nvCxnSpPr>
        <p:spPr>
          <a:xfrm>
            <a:off x="4630277" y="3357558"/>
            <a:ext cx="3320941" cy="17358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 name="Slide Number Placeholder 3">
            <a:extLst>
              <a:ext uri="{FF2B5EF4-FFF2-40B4-BE49-F238E27FC236}">
                <a16:creationId xmlns:a16="http://schemas.microsoft.com/office/drawing/2014/main" id="{DF12D782-9C3A-7AD3-4D04-8A1C77BFF8E9}"/>
              </a:ext>
            </a:extLst>
          </p:cNvPr>
          <p:cNvSpPr>
            <a:spLocks noGrp="1"/>
          </p:cNvSpPr>
          <p:nvPr>
            <p:ph type="sldNum" sz="quarter" idx="12"/>
          </p:nvPr>
        </p:nvSpPr>
        <p:spPr/>
        <p:txBody>
          <a:bodyPr/>
          <a:lstStyle/>
          <a:p>
            <a:fld id="{91496F9C-7FEE-48F2-A86C-DCFACBAB2156}" type="slidenum">
              <a:rPr lang="en-US" smtClean="0"/>
              <a:pPr/>
              <a:t>23</a:t>
            </a:fld>
            <a:endParaRPr lang="en-US"/>
          </a:p>
        </p:txBody>
      </p:sp>
    </p:spTree>
    <p:extLst>
      <p:ext uri="{BB962C8B-B14F-4D97-AF65-F5344CB8AC3E}">
        <p14:creationId xmlns:p14="http://schemas.microsoft.com/office/powerpoint/2010/main" val="233134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45A1-9E61-4F1D-B1DC-A553D67D67D4}"/>
              </a:ext>
            </a:extLst>
          </p:cNvPr>
          <p:cNvSpPr>
            <a:spLocks noGrp="1"/>
          </p:cNvSpPr>
          <p:nvPr>
            <p:ph type="title"/>
          </p:nvPr>
        </p:nvSpPr>
        <p:spPr/>
        <p:txBody>
          <a:bodyPr/>
          <a:lstStyle/>
          <a:p>
            <a:r>
              <a:rPr lang="en-IN" dirty="0"/>
              <a:t>Using Props in a component</a:t>
            </a:r>
          </a:p>
        </p:txBody>
      </p:sp>
      <p:sp>
        <p:nvSpPr>
          <p:cNvPr id="3" name="Content Placeholder 2">
            <a:extLst>
              <a:ext uri="{FF2B5EF4-FFF2-40B4-BE49-F238E27FC236}">
                <a16:creationId xmlns:a16="http://schemas.microsoft.com/office/drawing/2014/main" id="{742F4092-13EA-4FF7-AF15-9D4443A592AC}"/>
              </a:ext>
            </a:extLst>
          </p:cNvPr>
          <p:cNvSpPr>
            <a:spLocks noGrp="1"/>
          </p:cNvSpPr>
          <p:nvPr>
            <p:ph idx="1"/>
          </p:nvPr>
        </p:nvSpPr>
        <p:spPr>
          <a:xfrm>
            <a:off x="324091" y="1323000"/>
            <a:ext cx="9259747" cy="5154000"/>
          </a:xfrm>
        </p:spPr>
        <p:txBody>
          <a:bodyPr>
            <a:normAutofit/>
          </a:bodyPr>
          <a:lstStyle/>
          <a:p>
            <a:r>
              <a:rPr lang="en-IN" dirty="0"/>
              <a:t>Props can be passed to a component just like any html attributes</a:t>
            </a:r>
          </a:p>
          <a:p>
            <a:r>
              <a:rPr lang="en-IN" dirty="0"/>
              <a:t>Props could be strings, numbers, Boolean or objects (</a:t>
            </a:r>
            <a:r>
              <a:rPr lang="en-IN" dirty="0" err="1"/>
              <a:t>e.g</a:t>
            </a:r>
            <a:r>
              <a:rPr lang="en-IN" dirty="0"/>
              <a:t> employee, product etc)</a:t>
            </a:r>
          </a:p>
          <a:p>
            <a:endParaRPr lang="en-IN" dirty="0"/>
          </a:p>
          <a:p>
            <a:r>
              <a:rPr lang="en-IN" dirty="0"/>
              <a:t>A simple component HelloMessage which can receive two props (name and message)</a:t>
            </a:r>
          </a:p>
          <a:p>
            <a:endParaRPr lang="en-IN" dirty="0"/>
          </a:p>
          <a:p>
            <a:endParaRPr lang="en-IN" dirty="0"/>
          </a:p>
          <a:p>
            <a:endParaRPr lang="en-IN" dirty="0"/>
          </a:p>
          <a:p>
            <a:endParaRPr lang="en-IN" dirty="0"/>
          </a:p>
          <a:p>
            <a:endParaRPr lang="en-IN" dirty="0"/>
          </a:p>
          <a:p>
            <a:endParaRPr lang="en-IN" dirty="0"/>
          </a:p>
          <a:p>
            <a:r>
              <a:rPr lang="en-IN" dirty="0"/>
              <a:t>The HelloMessage component is receiving two props(name and message)</a:t>
            </a:r>
          </a:p>
          <a:p>
            <a:r>
              <a:rPr lang="en-IN" dirty="0"/>
              <a:t>If message prop is missing, </a:t>
            </a:r>
            <a:r>
              <a:rPr lang="en-IN" b="1" dirty="0"/>
              <a:t>‘Hi, Hello’ </a:t>
            </a:r>
            <a:r>
              <a:rPr lang="en-IN" dirty="0"/>
              <a:t>will be used as the default value</a:t>
            </a:r>
          </a:p>
          <a:p>
            <a:pPr marL="0" indent="0">
              <a:buNone/>
            </a:pPr>
            <a:endParaRPr lang="en-IN" dirty="0"/>
          </a:p>
        </p:txBody>
      </p:sp>
      <p:pic>
        <p:nvPicPr>
          <p:cNvPr id="4" name="Picture 3">
            <a:extLst>
              <a:ext uri="{FF2B5EF4-FFF2-40B4-BE49-F238E27FC236}">
                <a16:creationId xmlns:a16="http://schemas.microsoft.com/office/drawing/2014/main" id="{1AA60FDD-A3CB-4D25-BBF3-7A93F1B6BEF9}"/>
              </a:ext>
            </a:extLst>
          </p:cNvPr>
          <p:cNvPicPr>
            <a:picLocks noChangeAspect="1"/>
          </p:cNvPicPr>
          <p:nvPr/>
        </p:nvPicPr>
        <p:blipFill>
          <a:blip r:embed="rId2"/>
          <a:stretch>
            <a:fillRect/>
          </a:stretch>
        </p:blipFill>
        <p:spPr>
          <a:xfrm>
            <a:off x="609600" y="2957566"/>
            <a:ext cx="8053388" cy="1732465"/>
          </a:xfrm>
          <a:prstGeom prst="rect">
            <a:avLst/>
          </a:prstGeom>
          <a:ln>
            <a:solidFill>
              <a:schemeClr val="tx1"/>
            </a:solidFill>
          </a:ln>
        </p:spPr>
      </p:pic>
      <p:sp>
        <p:nvSpPr>
          <p:cNvPr id="5" name="Slide Number Placeholder 4">
            <a:extLst>
              <a:ext uri="{FF2B5EF4-FFF2-40B4-BE49-F238E27FC236}">
                <a16:creationId xmlns:a16="http://schemas.microsoft.com/office/drawing/2014/main" id="{5D0C836B-F42E-D54C-3760-2413AB699681}"/>
              </a:ext>
            </a:extLst>
          </p:cNvPr>
          <p:cNvSpPr>
            <a:spLocks noGrp="1"/>
          </p:cNvSpPr>
          <p:nvPr>
            <p:ph type="sldNum" sz="quarter" idx="12"/>
          </p:nvPr>
        </p:nvSpPr>
        <p:spPr/>
        <p:txBody>
          <a:bodyPr/>
          <a:lstStyle/>
          <a:p>
            <a:fld id="{91496F9C-7FEE-48F2-A86C-DCFACBAB2156}" type="slidenum">
              <a:rPr lang="en-US" smtClean="0"/>
              <a:pPr/>
              <a:t>24</a:t>
            </a:fld>
            <a:endParaRPr lang="en-US"/>
          </a:p>
        </p:txBody>
      </p:sp>
    </p:spTree>
    <p:extLst>
      <p:ext uri="{BB962C8B-B14F-4D97-AF65-F5344CB8AC3E}">
        <p14:creationId xmlns:p14="http://schemas.microsoft.com/office/powerpoint/2010/main" val="1712747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45A1-9E61-4F1D-B1DC-A553D67D67D4}"/>
              </a:ext>
            </a:extLst>
          </p:cNvPr>
          <p:cNvSpPr>
            <a:spLocks noGrp="1"/>
          </p:cNvSpPr>
          <p:nvPr>
            <p:ph type="title"/>
          </p:nvPr>
        </p:nvSpPr>
        <p:spPr/>
        <p:txBody>
          <a:bodyPr/>
          <a:lstStyle/>
          <a:p>
            <a:r>
              <a:rPr lang="en-IN" dirty="0"/>
              <a:t>Passing props to a component</a:t>
            </a:r>
          </a:p>
        </p:txBody>
      </p:sp>
      <p:sp>
        <p:nvSpPr>
          <p:cNvPr id="3" name="Content Placeholder 2">
            <a:extLst>
              <a:ext uri="{FF2B5EF4-FFF2-40B4-BE49-F238E27FC236}">
                <a16:creationId xmlns:a16="http://schemas.microsoft.com/office/drawing/2014/main" id="{742F4092-13EA-4FF7-AF15-9D4443A592AC}"/>
              </a:ext>
            </a:extLst>
          </p:cNvPr>
          <p:cNvSpPr>
            <a:spLocks noGrp="1"/>
          </p:cNvSpPr>
          <p:nvPr>
            <p:ph idx="1"/>
          </p:nvPr>
        </p:nvSpPr>
        <p:spPr/>
        <p:txBody>
          <a:bodyPr>
            <a:normAutofit fontScale="77500" lnSpcReduction="20000"/>
          </a:bodyPr>
          <a:lstStyle/>
          <a:p>
            <a:pPr marL="0" indent="0">
              <a:buNone/>
            </a:pPr>
            <a:endParaRPr lang="en-IN" dirty="0"/>
          </a:p>
          <a:p>
            <a:r>
              <a:rPr lang="en-IN" dirty="0"/>
              <a:t>The HelloMessage component can be used and rendered in other components as shown below</a:t>
            </a:r>
          </a:p>
          <a:p>
            <a:endParaRPr lang="en-IN" dirty="0"/>
          </a:p>
          <a:p>
            <a:endParaRPr lang="en-IN" dirty="0"/>
          </a:p>
          <a:p>
            <a:endParaRPr lang="en-IN" dirty="0"/>
          </a:p>
          <a:p>
            <a:pPr marL="0" indent="0">
              <a:buNone/>
            </a:pPr>
            <a:endParaRPr lang="en-IN" dirty="0"/>
          </a:p>
          <a:p>
            <a:r>
              <a:rPr lang="en-IN" dirty="0"/>
              <a:t>We have used HelloMessage component in 2 different ways as shown in the above diagram</a:t>
            </a:r>
          </a:p>
          <a:p>
            <a:endParaRPr lang="en-IN" dirty="0"/>
          </a:p>
          <a:p>
            <a:r>
              <a:rPr lang="en-IN" dirty="0"/>
              <a:t>In the first usage, we are only sending the name prop. Hence the default message ‘Hi, Hello’ will be used and rendered.</a:t>
            </a:r>
          </a:p>
          <a:p>
            <a:endParaRPr lang="en-IN" dirty="0"/>
          </a:p>
          <a:p>
            <a:r>
              <a:rPr lang="en-IN" dirty="0"/>
              <a:t>But in the 2</a:t>
            </a:r>
            <a:r>
              <a:rPr lang="en-IN" baseline="30000" dirty="0"/>
              <a:t>nd</a:t>
            </a:r>
            <a:r>
              <a:rPr lang="en-IN" dirty="0"/>
              <a:t> usage, we are sending both the props, name and message.</a:t>
            </a:r>
          </a:p>
          <a:p>
            <a:endParaRPr lang="en-IN" dirty="0"/>
          </a:p>
        </p:txBody>
      </p:sp>
      <p:pic>
        <p:nvPicPr>
          <p:cNvPr id="5" name="Picture 4">
            <a:extLst>
              <a:ext uri="{FF2B5EF4-FFF2-40B4-BE49-F238E27FC236}">
                <a16:creationId xmlns:a16="http://schemas.microsoft.com/office/drawing/2014/main" id="{0FCEE3E0-106F-42E3-B8D6-F001997C1E0D}"/>
              </a:ext>
            </a:extLst>
          </p:cNvPr>
          <p:cNvPicPr>
            <a:picLocks noChangeAspect="1"/>
          </p:cNvPicPr>
          <p:nvPr/>
        </p:nvPicPr>
        <p:blipFill>
          <a:blip r:embed="rId2"/>
          <a:stretch>
            <a:fillRect/>
          </a:stretch>
        </p:blipFill>
        <p:spPr>
          <a:xfrm>
            <a:off x="609600" y="2178220"/>
            <a:ext cx="7162800" cy="1175733"/>
          </a:xfrm>
          <a:prstGeom prst="rect">
            <a:avLst/>
          </a:prstGeom>
        </p:spPr>
      </p:pic>
      <p:sp>
        <p:nvSpPr>
          <p:cNvPr id="4" name="Slide Number Placeholder 3">
            <a:extLst>
              <a:ext uri="{FF2B5EF4-FFF2-40B4-BE49-F238E27FC236}">
                <a16:creationId xmlns:a16="http://schemas.microsoft.com/office/drawing/2014/main" id="{DEAA9355-4335-8FB6-F8DA-3B20230EB29A}"/>
              </a:ext>
            </a:extLst>
          </p:cNvPr>
          <p:cNvSpPr>
            <a:spLocks noGrp="1"/>
          </p:cNvSpPr>
          <p:nvPr>
            <p:ph type="sldNum" sz="quarter" idx="12"/>
          </p:nvPr>
        </p:nvSpPr>
        <p:spPr/>
        <p:txBody>
          <a:bodyPr/>
          <a:lstStyle/>
          <a:p>
            <a:fld id="{91496F9C-7FEE-48F2-A86C-DCFACBAB2156}" type="slidenum">
              <a:rPr lang="en-US" smtClean="0"/>
              <a:pPr/>
              <a:t>25</a:t>
            </a:fld>
            <a:endParaRPr lang="en-US"/>
          </a:p>
        </p:txBody>
      </p:sp>
    </p:spTree>
    <p:extLst>
      <p:ext uri="{BB962C8B-B14F-4D97-AF65-F5344CB8AC3E}">
        <p14:creationId xmlns:p14="http://schemas.microsoft.com/office/powerpoint/2010/main" val="75376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E9E0-5EF0-4BC7-94CF-6B757A773A61}"/>
              </a:ext>
            </a:extLst>
          </p:cNvPr>
          <p:cNvSpPr>
            <a:spLocks noGrp="1"/>
          </p:cNvSpPr>
          <p:nvPr>
            <p:ph type="title"/>
          </p:nvPr>
        </p:nvSpPr>
        <p:spPr/>
        <p:txBody>
          <a:bodyPr/>
          <a:lstStyle/>
          <a:p>
            <a:r>
              <a:rPr lang="en-IN" dirty="0"/>
              <a:t>Component State</a:t>
            </a:r>
          </a:p>
        </p:txBody>
      </p:sp>
      <p:sp>
        <p:nvSpPr>
          <p:cNvPr id="3" name="Content Placeholder 2">
            <a:extLst>
              <a:ext uri="{FF2B5EF4-FFF2-40B4-BE49-F238E27FC236}">
                <a16:creationId xmlns:a16="http://schemas.microsoft.com/office/drawing/2014/main" id="{F4D7558E-CBBF-4FE6-8871-C053F7CF90E3}"/>
              </a:ext>
            </a:extLst>
          </p:cNvPr>
          <p:cNvSpPr>
            <a:spLocks noGrp="1"/>
          </p:cNvSpPr>
          <p:nvPr>
            <p:ph idx="1"/>
          </p:nvPr>
        </p:nvSpPr>
        <p:spPr>
          <a:xfrm>
            <a:off x="324091" y="1323000"/>
            <a:ext cx="9124709" cy="5335200"/>
          </a:xfrm>
        </p:spPr>
        <p:txBody>
          <a:bodyPr>
            <a:normAutofit fontScale="92500" lnSpcReduction="10000"/>
          </a:bodyPr>
          <a:lstStyle/>
          <a:p>
            <a:pPr marL="0" indent="0">
              <a:buNone/>
            </a:pPr>
            <a:r>
              <a:rPr lang="en-US" b="1" dirty="0"/>
              <a:t>What is a component state?</a:t>
            </a:r>
          </a:p>
          <a:p>
            <a:r>
              <a:rPr lang="en-US" dirty="0"/>
              <a:t>The heart of every React component is its “state”</a:t>
            </a:r>
          </a:p>
          <a:p>
            <a:r>
              <a:rPr lang="en-US" dirty="0"/>
              <a:t>State is an object that determines how that component renders &amp; behaves</a:t>
            </a:r>
          </a:p>
          <a:p>
            <a:r>
              <a:rPr lang="en-US" dirty="0"/>
              <a:t>In other words, “state” is what allows you to create components that are dynamic and interactive</a:t>
            </a:r>
          </a:p>
          <a:p>
            <a:r>
              <a:rPr lang="en-US" dirty="0"/>
              <a:t>State is a JavaScript object that stores a component’s dynamic data and determines the component’s behavior</a:t>
            </a:r>
          </a:p>
          <a:p>
            <a:endParaRPr lang="en-US" dirty="0"/>
          </a:p>
          <a:p>
            <a:pPr marL="0" indent="0">
              <a:buNone/>
            </a:pPr>
            <a:r>
              <a:rPr lang="en-US" b="1" dirty="0"/>
              <a:t>Unique features of state</a:t>
            </a:r>
          </a:p>
          <a:p>
            <a:r>
              <a:rPr lang="en-US" dirty="0"/>
              <a:t>If a component has to manage state, it has to be a class component and not a functional one</a:t>
            </a:r>
          </a:p>
          <a:p>
            <a:r>
              <a:rPr lang="en-US" dirty="0"/>
              <a:t>Unlike props, state is private to a component</a:t>
            </a:r>
          </a:p>
          <a:p>
            <a:r>
              <a:rPr lang="en-US" dirty="0"/>
              <a:t>In React, state is immutable</a:t>
            </a:r>
          </a:p>
          <a:p>
            <a:r>
              <a:rPr lang="en-US" dirty="0"/>
              <a:t>Immutability dictates that state should never be changed directly but changes should be made to a copy of the current state</a:t>
            </a:r>
          </a:p>
          <a:p>
            <a:r>
              <a:rPr lang="en-US" dirty="0"/>
              <a:t>State changes can be through a special react method called </a:t>
            </a:r>
            <a:r>
              <a:rPr lang="en-US" b="1" dirty="0" err="1"/>
              <a:t>SetState</a:t>
            </a:r>
            <a:r>
              <a:rPr lang="en-US" b="1" dirty="0"/>
              <a:t>()</a:t>
            </a:r>
            <a:endParaRPr lang="en-IN" b="1" dirty="0"/>
          </a:p>
        </p:txBody>
      </p:sp>
      <p:sp>
        <p:nvSpPr>
          <p:cNvPr id="4" name="Slide Number Placeholder 3">
            <a:extLst>
              <a:ext uri="{FF2B5EF4-FFF2-40B4-BE49-F238E27FC236}">
                <a16:creationId xmlns:a16="http://schemas.microsoft.com/office/drawing/2014/main" id="{38CED3C8-911D-0ED9-736C-CDB6110B2872}"/>
              </a:ext>
            </a:extLst>
          </p:cNvPr>
          <p:cNvSpPr>
            <a:spLocks noGrp="1"/>
          </p:cNvSpPr>
          <p:nvPr>
            <p:ph type="sldNum" sz="quarter" idx="12"/>
          </p:nvPr>
        </p:nvSpPr>
        <p:spPr/>
        <p:txBody>
          <a:bodyPr/>
          <a:lstStyle/>
          <a:p>
            <a:fld id="{91496F9C-7FEE-48F2-A86C-DCFACBAB2156}" type="slidenum">
              <a:rPr lang="en-US" smtClean="0"/>
              <a:pPr/>
              <a:t>26</a:t>
            </a:fld>
            <a:endParaRPr lang="en-US"/>
          </a:p>
        </p:txBody>
      </p:sp>
    </p:spTree>
    <p:extLst>
      <p:ext uri="{BB962C8B-B14F-4D97-AF65-F5344CB8AC3E}">
        <p14:creationId xmlns:p14="http://schemas.microsoft.com/office/powerpoint/2010/main" val="1767761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D986-C860-42E0-AD7D-515184B5A449}"/>
              </a:ext>
            </a:extLst>
          </p:cNvPr>
          <p:cNvSpPr>
            <a:spLocks noGrp="1"/>
          </p:cNvSpPr>
          <p:nvPr>
            <p:ph type="title"/>
          </p:nvPr>
        </p:nvSpPr>
        <p:spPr/>
        <p:txBody>
          <a:bodyPr/>
          <a:lstStyle/>
          <a:p>
            <a:r>
              <a:rPr lang="en-IN" dirty="0"/>
              <a:t>How to set initial state?</a:t>
            </a:r>
          </a:p>
        </p:txBody>
      </p:sp>
      <p:sp>
        <p:nvSpPr>
          <p:cNvPr id="3" name="Content Placeholder 2">
            <a:extLst>
              <a:ext uri="{FF2B5EF4-FFF2-40B4-BE49-F238E27FC236}">
                <a16:creationId xmlns:a16="http://schemas.microsoft.com/office/drawing/2014/main" id="{3DF98E73-CB24-43C6-B055-286C40186BA3}"/>
              </a:ext>
            </a:extLst>
          </p:cNvPr>
          <p:cNvSpPr>
            <a:spLocks noGrp="1"/>
          </p:cNvSpPr>
          <p:nvPr>
            <p:ph idx="1"/>
          </p:nvPr>
        </p:nvSpPr>
        <p:spPr>
          <a:xfrm>
            <a:off x="324091" y="1323000"/>
            <a:ext cx="9259747" cy="5335199"/>
          </a:xfrm>
        </p:spPr>
        <p:txBody>
          <a:bodyPr>
            <a:normAutofit fontScale="92500" lnSpcReduction="10000"/>
          </a:bodyPr>
          <a:lstStyle/>
          <a:p>
            <a:r>
              <a:rPr lang="en-IN" dirty="0"/>
              <a:t>Inside the class, create a constructor function and set the initial state using </a:t>
            </a:r>
            <a:r>
              <a:rPr lang="en-IN" b="1" dirty="0" err="1"/>
              <a:t>this.state</a:t>
            </a:r>
            <a:endParaRPr lang="en-IN" b="1" dirty="0"/>
          </a:p>
          <a:p>
            <a:endParaRPr lang="en-IN" b="1" dirty="0"/>
          </a:p>
          <a:p>
            <a:endParaRPr lang="en-IN" b="1" dirty="0"/>
          </a:p>
          <a:p>
            <a:endParaRPr lang="en-IN" b="1" dirty="0"/>
          </a:p>
          <a:p>
            <a:endParaRPr lang="en-IN" b="1" dirty="0"/>
          </a:p>
          <a:p>
            <a:endParaRPr lang="en-IN" b="1" dirty="0"/>
          </a:p>
          <a:p>
            <a:pPr marL="0" indent="0">
              <a:buNone/>
            </a:pPr>
            <a:endParaRPr lang="en-IN" dirty="0"/>
          </a:p>
          <a:p>
            <a:r>
              <a:rPr lang="en-IN" dirty="0"/>
              <a:t>As seen above, </a:t>
            </a:r>
            <a:r>
              <a:rPr lang="en-IN" b="1" dirty="0" err="1"/>
              <a:t>this.state</a:t>
            </a:r>
            <a:r>
              <a:rPr lang="en-IN" b="1" dirty="0"/>
              <a:t> </a:t>
            </a:r>
            <a:r>
              <a:rPr lang="en-IN" dirty="0"/>
              <a:t>can be assigned to any JavaScript object</a:t>
            </a:r>
          </a:p>
          <a:p>
            <a:endParaRPr lang="en-IN" dirty="0"/>
          </a:p>
          <a:p>
            <a:r>
              <a:rPr lang="en-IN" dirty="0"/>
              <a:t>But when initializing the state, remember the fact that the </a:t>
            </a:r>
            <a:r>
              <a:rPr lang="en-IN" b="1" dirty="0"/>
              <a:t>super() </a:t>
            </a:r>
            <a:r>
              <a:rPr lang="en-IN" dirty="0"/>
              <a:t>call should be the first statement in the constructor and all the other piece of code should come after </a:t>
            </a:r>
            <a:r>
              <a:rPr lang="en-IN" b="1" dirty="0"/>
              <a:t>super()</a:t>
            </a:r>
          </a:p>
          <a:p>
            <a:endParaRPr lang="en-IN" b="1" dirty="0"/>
          </a:p>
          <a:p>
            <a:r>
              <a:rPr lang="en-IN" dirty="0"/>
              <a:t>Also, </a:t>
            </a:r>
            <a:r>
              <a:rPr lang="en-US" dirty="0"/>
              <a:t>React recommends that you always pass props in constructor and the super() call in order to guarantee compatibility with potential future features</a:t>
            </a:r>
            <a:endParaRPr lang="en-IN" dirty="0"/>
          </a:p>
          <a:p>
            <a:pPr lvl="1"/>
            <a:endParaRPr lang="en-IN" dirty="0"/>
          </a:p>
        </p:txBody>
      </p:sp>
      <p:pic>
        <p:nvPicPr>
          <p:cNvPr id="4" name="Picture 3">
            <a:extLst>
              <a:ext uri="{FF2B5EF4-FFF2-40B4-BE49-F238E27FC236}">
                <a16:creationId xmlns:a16="http://schemas.microsoft.com/office/drawing/2014/main" id="{16AEC443-D2D6-4D87-BF6B-7EE18F793276}"/>
              </a:ext>
            </a:extLst>
          </p:cNvPr>
          <p:cNvPicPr>
            <a:picLocks noChangeAspect="1"/>
          </p:cNvPicPr>
          <p:nvPr/>
        </p:nvPicPr>
        <p:blipFill>
          <a:blip r:embed="rId2"/>
          <a:stretch>
            <a:fillRect/>
          </a:stretch>
        </p:blipFill>
        <p:spPr>
          <a:xfrm>
            <a:off x="685800" y="1752599"/>
            <a:ext cx="5283868" cy="1905001"/>
          </a:xfrm>
          <a:prstGeom prst="rect">
            <a:avLst/>
          </a:prstGeom>
        </p:spPr>
      </p:pic>
      <p:sp>
        <p:nvSpPr>
          <p:cNvPr id="5" name="Slide Number Placeholder 4">
            <a:extLst>
              <a:ext uri="{FF2B5EF4-FFF2-40B4-BE49-F238E27FC236}">
                <a16:creationId xmlns:a16="http://schemas.microsoft.com/office/drawing/2014/main" id="{5A2B595E-2599-BD45-2352-999CBFF1FD44}"/>
              </a:ext>
            </a:extLst>
          </p:cNvPr>
          <p:cNvSpPr>
            <a:spLocks noGrp="1"/>
          </p:cNvSpPr>
          <p:nvPr>
            <p:ph type="sldNum" sz="quarter" idx="12"/>
          </p:nvPr>
        </p:nvSpPr>
        <p:spPr/>
        <p:txBody>
          <a:bodyPr/>
          <a:lstStyle/>
          <a:p>
            <a:fld id="{91496F9C-7FEE-48F2-A86C-DCFACBAB2156}" type="slidenum">
              <a:rPr lang="en-US" smtClean="0"/>
              <a:pPr/>
              <a:t>27</a:t>
            </a:fld>
            <a:endParaRPr lang="en-US"/>
          </a:p>
        </p:txBody>
      </p:sp>
    </p:spTree>
    <p:extLst>
      <p:ext uri="{BB962C8B-B14F-4D97-AF65-F5344CB8AC3E}">
        <p14:creationId xmlns:p14="http://schemas.microsoft.com/office/powerpoint/2010/main" val="529221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BFDC8-87B9-4ACB-B4D5-17D9B81C79AE}"/>
              </a:ext>
            </a:extLst>
          </p:cNvPr>
          <p:cNvSpPr>
            <a:spLocks noGrp="1"/>
          </p:cNvSpPr>
          <p:nvPr>
            <p:ph type="title"/>
          </p:nvPr>
        </p:nvSpPr>
        <p:spPr/>
        <p:txBody>
          <a:bodyPr/>
          <a:lstStyle/>
          <a:p>
            <a:r>
              <a:rPr lang="en-IN" dirty="0"/>
              <a:t>State Usage and State Changes</a:t>
            </a:r>
          </a:p>
        </p:txBody>
      </p:sp>
      <p:sp>
        <p:nvSpPr>
          <p:cNvPr id="3" name="Content Placeholder 2">
            <a:extLst>
              <a:ext uri="{FF2B5EF4-FFF2-40B4-BE49-F238E27FC236}">
                <a16:creationId xmlns:a16="http://schemas.microsoft.com/office/drawing/2014/main" id="{5912339C-93D9-464D-95C5-4DD8E87A151C}"/>
              </a:ext>
            </a:extLst>
          </p:cNvPr>
          <p:cNvSpPr>
            <a:spLocks noGrp="1"/>
          </p:cNvSpPr>
          <p:nvPr>
            <p:ph idx="1"/>
          </p:nvPr>
        </p:nvSpPr>
        <p:spPr/>
        <p:txBody>
          <a:bodyPr>
            <a:normAutofit fontScale="85000" lnSpcReduction="20000"/>
          </a:bodyPr>
          <a:lstStyle/>
          <a:p>
            <a:r>
              <a:rPr lang="en-IN" dirty="0"/>
              <a:t>We can refer to state all through out the component code using </a:t>
            </a:r>
            <a:r>
              <a:rPr lang="en-IN" b="1" dirty="0" err="1"/>
              <a:t>this.state</a:t>
            </a:r>
            <a:endParaRPr lang="en-IN" b="1" dirty="0"/>
          </a:p>
          <a:p>
            <a:endParaRPr lang="en-IN" b="1" dirty="0"/>
          </a:p>
          <a:p>
            <a:r>
              <a:rPr lang="en-IN" dirty="0"/>
              <a:t>To modify the state, we have to use the </a:t>
            </a:r>
            <a:r>
              <a:rPr lang="en-IN" b="1" dirty="0" err="1"/>
              <a:t>this.setState</a:t>
            </a:r>
            <a:r>
              <a:rPr lang="en-IN" b="1" dirty="0"/>
              <a:t>() </a:t>
            </a:r>
            <a:r>
              <a:rPr lang="en-IN" dirty="0"/>
              <a:t>method</a:t>
            </a:r>
          </a:p>
          <a:p>
            <a:endParaRPr lang="en-IN" dirty="0"/>
          </a:p>
          <a:p>
            <a:r>
              <a:rPr lang="en-IN" dirty="0"/>
              <a:t>Whenever we want to change the UI, we update the state with corresponding data, then react will automatically update the UI based on the state changes</a:t>
            </a:r>
          </a:p>
          <a:p>
            <a:endParaRPr lang="en-IN" dirty="0"/>
          </a:p>
          <a:p>
            <a:r>
              <a:rPr lang="en-IN" dirty="0"/>
              <a:t>This process is called re-rendering and react uses the concept of a virtual DOM to make state changes/transition fast and efficient</a:t>
            </a:r>
          </a:p>
          <a:p>
            <a:endParaRPr lang="en-IN" dirty="0"/>
          </a:p>
          <a:p>
            <a:r>
              <a:rPr lang="en-IN" dirty="0"/>
              <a:t>Hence the </a:t>
            </a:r>
            <a:r>
              <a:rPr lang="en-IN" dirty="0" err="1"/>
              <a:t>ui</a:t>
            </a:r>
            <a:r>
              <a:rPr lang="en-IN" dirty="0"/>
              <a:t> changes are pretty responsive and fast compared to the standard DOM manipulation</a:t>
            </a:r>
          </a:p>
        </p:txBody>
      </p:sp>
      <p:sp>
        <p:nvSpPr>
          <p:cNvPr id="4" name="Slide Number Placeholder 3">
            <a:extLst>
              <a:ext uri="{FF2B5EF4-FFF2-40B4-BE49-F238E27FC236}">
                <a16:creationId xmlns:a16="http://schemas.microsoft.com/office/drawing/2014/main" id="{73835593-0BC7-F972-323A-AAA2D707FFB6}"/>
              </a:ext>
            </a:extLst>
          </p:cNvPr>
          <p:cNvSpPr>
            <a:spLocks noGrp="1"/>
          </p:cNvSpPr>
          <p:nvPr>
            <p:ph type="sldNum" sz="quarter" idx="12"/>
          </p:nvPr>
        </p:nvSpPr>
        <p:spPr/>
        <p:txBody>
          <a:bodyPr/>
          <a:lstStyle/>
          <a:p>
            <a:fld id="{91496F9C-7FEE-48F2-A86C-DCFACBAB2156}" type="slidenum">
              <a:rPr lang="en-US" smtClean="0"/>
              <a:pPr/>
              <a:t>28</a:t>
            </a:fld>
            <a:endParaRPr lang="en-US"/>
          </a:p>
        </p:txBody>
      </p:sp>
    </p:spTree>
    <p:extLst>
      <p:ext uri="{BB962C8B-B14F-4D97-AF65-F5344CB8AC3E}">
        <p14:creationId xmlns:p14="http://schemas.microsoft.com/office/powerpoint/2010/main" val="512840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238F5-E2FC-4C78-AA54-441B0C899CC7}"/>
              </a:ext>
            </a:extLst>
          </p:cNvPr>
          <p:cNvSpPr>
            <a:spLocks noGrp="1"/>
          </p:cNvSpPr>
          <p:nvPr>
            <p:ph type="title"/>
          </p:nvPr>
        </p:nvSpPr>
        <p:spPr/>
        <p:txBody>
          <a:bodyPr/>
          <a:lstStyle/>
          <a:p>
            <a:r>
              <a:rPr lang="en-US" dirty="0"/>
              <a:t>What is React</a:t>
            </a:r>
          </a:p>
        </p:txBody>
      </p:sp>
      <p:sp>
        <p:nvSpPr>
          <p:cNvPr id="3" name="Content Placeholder 2">
            <a:extLst>
              <a:ext uri="{FF2B5EF4-FFF2-40B4-BE49-F238E27FC236}">
                <a16:creationId xmlns:a16="http://schemas.microsoft.com/office/drawing/2014/main" id="{1A439777-8842-45DB-BE75-3C33D567859C}"/>
              </a:ext>
            </a:extLst>
          </p:cNvPr>
          <p:cNvSpPr>
            <a:spLocks noGrp="1"/>
          </p:cNvSpPr>
          <p:nvPr>
            <p:ph idx="1"/>
          </p:nvPr>
        </p:nvSpPr>
        <p:spPr>
          <a:xfrm>
            <a:off x="324091" y="1323000"/>
            <a:ext cx="5390909" cy="5154000"/>
          </a:xfrm>
        </p:spPr>
        <p:txBody>
          <a:bodyPr>
            <a:normAutofit fontScale="92500" lnSpcReduction="10000"/>
          </a:bodyPr>
          <a:lstStyle/>
          <a:p>
            <a:r>
              <a:rPr lang="en-US" dirty="0"/>
              <a:t>React is a JavaScript library, created and open sourced by Facebook</a:t>
            </a:r>
          </a:p>
          <a:p>
            <a:endParaRPr lang="en-US" dirty="0"/>
          </a:p>
          <a:p>
            <a:r>
              <a:rPr lang="en-US" dirty="0"/>
              <a:t>React is a declarative, efficient, and flexible JavaScript library for building user interfaces</a:t>
            </a:r>
          </a:p>
          <a:p>
            <a:endParaRPr lang="en-US" dirty="0"/>
          </a:p>
          <a:p>
            <a:r>
              <a:rPr lang="en-US" dirty="0"/>
              <a:t>React lets you compose complex UIs from small and isolated pieces of code called “components”</a:t>
            </a:r>
          </a:p>
          <a:p>
            <a:endParaRPr lang="en-US" dirty="0">
              <a:cs typeface="Arial" pitchFamily="34" charset="0"/>
            </a:endParaRPr>
          </a:p>
          <a:p>
            <a:r>
              <a:rPr lang="en-US" dirty="0">
                <a:cs typeface="Arial" pitchFamily="34" charset="0"/>
              </a:rPr>
              <a:t>React can be used to make Rich internet applications, with more complex UI logic and user interactions. E.g. Facebook, Netflix</a:t>
            </a:r>
          </a:p>
          <a:p>
            <a:endParaRPr lang="en-US" dirty="0">
              <a:cs typeface="Arial" pitchFamily="34" charset="0"/>
            </a:endParaRPr>
          </a:p>
          <a:p>
            <a:r>
              <a:rPr lang="en-US" dirty="0">
                <a:cs typeface="Arial" pitchFamily="34" charset="0"/>
              </a:rPr>
              <a:t>React can be used to built all modern applications right from financial applications to consumer apps</a:t>
            </a:r>
            <a:r>
              <a:rPr lang="en-US" dirty="0"/>
              <a:t> </a:t>
            </a:r>
          </a:p>
          <a:p>
            <a:pPr marL="0" indent="0">
              <a:buNone/>
            </a:pPr>
            <a:endParaRPr lang="en-US" dirty="0"/>
          </a:p>
          <a:p>
            <a:endParaRPr lang="en-US" dirty="0">
              <a:cs typeface="Arial" pitchFamily="34" charset="0"/>
            </a:endParaRP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55A6B852-7F17-45FB-8A9D-567D22BB4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799" y="1357046"/>
            <a:ext cx="3660471" cy="2757753"/>
          </a:xfrm>
          <a:prstGeom prst="rect">
            <a:avLst/>
          </a:prstGeom>
        </p:spPr>
      </p:pic>
      <p:sp>
        <p:nvSpPr>
          <p:cNvPr id="4" name="Slide Number Placeholder 3">
            <a:extLst>
              <a:ext uri="{FF2B5EF4-FFF2-40B4-BE49-F238E27FC236}">
                <a16:creationId xmlns:a16="http://schemas.microsoft.com/office/drawing/2014/main" id="{B925B878-B48E-8CD9-82C7-FF5403466DED}"/>
              </a:ext>
            </a:extLst>
          </p:cNvPr>
          <p:cNvSpPr>
            <a:spLocks noGrp="1"/>
          </p:cNvSpPr>
          <p:nvPr>
            <p:ph type="sldNum" sz="quarter" idx="12"/>
          </p:nvPr>
        </p:nvSpPr>
        <p:spPr/>
        <p:txBody>
          <a:bodyPr/>
          <a:lstStyle/>
          <a:p>
            <a:fld id="{91496F9C-7FEE-48F2-A86C-DCFACBAB2156}" type="slidenum">
              <a:rPr lang="en-US" smtClean="0"/>
              <a:pPr/>
              <a:t>2</a:t>
            </a:fld>
            <a:endParaRPr lang="en-US"/>
          </a:p>
        </p:txBody>
      </p:sp>
    </p:spTree>
    <p:extLst>
      <p:ext uri="{BB962C8B-B14F-4D97-AF65-F5344CB8AC3E}">
        <p14:creationId xmlns:p14="http://schemas.microsoft.com/office/powerpoint/2010/main" val="2412017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86FD8-E7CF-4120-A6ED-5CBE6D0434E7}"/>
              </a:ext>
            </a:extLst>
          </p:cNvPr>
          <p:cNvSpPr>
            <a:spLocks noGrp="1"/>
          </p:cNvSpPr>
          <p:nvPr>
            <p:ph type="title"/>
          </p:nvPr>
        </p:nvSpPr>
        <p:spPr/>
        <p:txBody>
          <a:bodyPr/>
          <a:lstStyle/>
          <a:p>
            <a:r>
              <a:rPr lang="en-IN" dirty="0"/>
              <a:t>React virtual DOM</a:t>
            </a:r>
          </a:p>
        </p:txBody>
      </p:sp>
      <p:sp>
        <p:nvSpPr>
          <p:cNvPr id="3" name="Content Placeholder 2">
            <a:extLst>
              <a:ext uri="{FF2B5EF4-FFF2-40B4-BE49-F238E27FC236}">
                <a16:creationId xmlns:a16="http://schemas.microsoft.com/office/drawing/2014/main" id="{363DFD08-7FE6-417C-93F0-73AAB8261589}"/>
              </a:ext>
            </a:extLst>
          </p:cNvPr>
          <p:cNvSpPr>
            <a:spLocks noGrp="1"/>
          </p:cNvSpPr>
          <p:nvPr>
            <p:ph idx="1"/>
          </p:nvPr>
        </p:nvSpPr>
        <p:spPr>
          <a:xfrm>
            <a:off x="324091" y="1323000"/>
            <a:ext cx="9259747" cy="5335199"/>
          </a:xfrm>
        </p:spPr>
        <p:txBody>
          <a:bodyPr/>
          <a:lstStyle/>
          <a:p>
            <a:r>
              <a:rPr lang="en-US" dirty="0"/>
              <a:t>The </a:t>
            </a:r>
            <a:r>
              <a:rPr lang="en-US" b="1" dirty="0"/>
              <a:t>virtual DOM (VDOM) </a:t>
            </a:r>
            <a:r>
              <a:rPr lang="en-US" dirty="0"/>
              <a:t>is a programming concept where an ideal, or “virtual”, representation of a UI is kept in memory and synced with the “real” DOM by a library such as </a:t>
            </a:r>
            <a:r>
              <a:rPr lang="en-US" dirty="0" err="1"/>
              <a:t>ReactDOM</a:t>
            </a:r>
            <a:r>
              <a:rPr lang="en-US" dirty="0"/>
              <a:t>. This process is called </a:t>
            </a:r>
            <a:r>
              <a:rPr lang="en-US" b="1" dirty="0"/>
              <a:t>reconciliation</a:t>
            </a:r>
            <a:endParaRPr lang="en-IN" b="1" dirty="0"/>
          </a:p>
          <a:p>
            <a:r>
              <a:rPr lang="en-IN" dirty="0"/>
              <a:t>DOM manipulation is a very costly operation and React minimizes the DOM manipulation by using the virtual DOM</a:t>
            </a:r>
          </a:p>
          <a:p>
            <a:r>
              <a:rPr lang="en-IN" dirty="0"/>
              <a:t>Whenever state changes occur, React makes a diff between the actual DOM and the virtual DOM and updates only what is needed. Hence React based UIs are pretty fast in the benchmarks</a:t>
            </a:r>
          </a:p>
          <a:p>
            <a:endParaRPr lang="en-IN" dirty="0"/>
          </a:p>
        </p:txBody>
      </p:sp>
      <p:sp>
        <p:nvSpPr>
          <p:cNvPr id="31" name="Rectangle: Rounded Corners 30">
            <a:extLst>
              <a:ext uri="{FF2B5EF4-FFF2-40B4-BE49-F238E27FC236}">
                <a16:creationId xmlns:a16="http://schemas.microsoft.com/office/drawing/2014/main" id="{B6CF4BBD-3F00-4A4B-B86E-44AF3F0B3E36}"/>
              </a:ext>
            </a:extLst>
          </p:cNvPr>
          <p:cNvSpPr/>
          <p:nvPr/>
        </p:nvSpPr>
        <p:spPr>
          <a:xfrm>
            <a:off x="1717797" y="5090500"/>
            <a:ext cx="990600" cy="6858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App</a:t>
            </a:r>
          </a:p>
        </p:txBody>
      </p:sp>
      <p:sp>
        <p:nvSpPr>
          <p:cNvPr id="32" name="Rectangle: Rounded Corners 31">
            <a:extLst>
              <a:ext uri="{FF2B5EF4-FFF2-40B4-BE49-F238E27FC236}">
                <a16:creationId xmlns:a16="http://schemas.microsoft.com/office/drawing/2014/main" id="{88B1F922-F8CB-4A67-81F0-22C26C5AD751}"/>
              </a:ext>
            </a:extLst>
          </p:cNvPr>
          <p:cNvSpPr/>
          <p:nvPr/>
        </p:nvSpPr>
        <p:spPr>
          <a:xfrm>
            <a:off x="3733800" y="3733800"/>
            <a:ext cx="1219200" cy="6858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Virtual DOM</a:t>
            </a:r>
          </a:p>
        </p:txBody>
      </p:sp>
      <p:sp>
        <p:nvSpPr>
          <p:cNvPr id="33" name="Rectangle: Rounded Corners 32">
            <a:extLst>
              <a:ext uri="{FF2B5EF4-FFF2-40B4-BE49-F238E27FC236}">
                <a16:creationId xmlns:a16="http://schemas.microsoft.com/office/drawing/2014/main" id="{6DB56509-BEDA-45F5-825D-4C0DD8F31744}"/>
              </a:ext>
            </a:extLst>
          </p:cNvPr>
          <p:cNvSpPr/>
          <p:nvPr/>
        </p:nvSpPr>
        <p:spPr>
          <a:xfrm>
            <a:off x="6096000" y="5029200"/>
            <a:ext cx="990600" cy="6858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DOM</a:t>
            </a:r>
          </a:p>
        </p:txBody>
      </p:sp>
      <p:cxnSp>
        <p:nvCxnSpPr>
          <p:cNvPr id="35" name="Connector: Curved 34">
            <a:extLst>
              <a:ext uri="{FF2B5EF4-FFF2-40B4-BE49-F238E27FC236}">
                <a16:creationId xmlns:a16="http://schemas.microsoft.com/office/drawing/2014/main" id="{81F371A4-DCDA-442C-A261-DF5C245FF938}"/>
              </a:ext>
            </a:extLst>
          </p:cNvPr>
          <p:cNvCxnSpPr>
            <a:stCxn id="32" idx="3"/>
            <a:endCxn id="33" idx="0"/>
          </p:cNvCxnSpPr>
          <p:nvPr/>
        </p:nvCxnSpPr>
        <p:spPr>
          <a:xfrm>
            <a:off x="4953000" y="4076700"/>
            <a:ext cx="1638300" cy="95250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7" name="Connector: Curved 36">
            <a:extLst>
              <a:ext uri="{FF2B5EF4-FFF2-40B4-BE49-F238E27FC236}">
                <a16:creationId xmlns:a16="http://schemas.microsoft.com/office/drawing/2014/main" id="{227BC8B1-1CB1-4F89-9C72-5C4CA53F2654}"/>
              </a:ext>
            </a:extLst>
          </p:cNvPr>
          <p:cNvCxnSpPr>
            <a:stCxn id="33" idx="2"/>
            <a:endCxn id="31" idx="2"/>
          </p:cNvCxnSpPr>
          <p:nvPr/>
        </p:nvCxnSpPr>
        <p:spPr>
          <a:xfrm rot="5400000">
            <a:off x="4371549" y="3556549"/>
            <a:ext cx="61300" cy="4378203"/>
          </a:xfrm>
          <a:prstGeom prst="curvedConnector3">
            <a:avLst>
              <a:gd name="adj1" fmla="val 1560607"/>
            </a:avLst>
          </a:prstGeom>
          <a:ln>
            <a:tailEnd type="triangle"/>
          </a:ln>
        </p:spPr>
        <p:style>
          <a:lnRef idx="3">
            <a:schemeClr val="dk1"/>
          </a:lnRef>
          <a:fillRef idx="0">
            <a:schemeClr val="dk1"/>
          </a:fillRef>
          <a:effectRef idx="2">
            <a:schemeClr val="dk1"/>
          </a:effectRef>
          <a:fontRef idx="minor">
            <a:schemeClr val="tx1"/>
          </a:fontRef>
        </p:style>
      </p:cxnSp>
      <p:cxnSp>
        <p:nvCxnSpPr>
          <p:cNvPr id="40" name="Connector: Curved 39">
            <a:extLst>
              <a:ext uri="{FF2B5EF4-FFF2-40B4-BE49-F238E27FC236}">
                <a16:creationId xmlns:a16="http://schemas.microsoft.com/office/drawing/2014/main" id="{5EE56B1B-FC9B-4F21-B8DD-60DC9DB26857}"/>
              </a:ext>
            </a:extLst>
          </p:cNvPr>
          <p:cNvCxnSpPr>
            <a:stCxn id="31" idx="0"/>
            <a:endCxn id="32" idx="1"/>
          </p:cNvCxnSpPr>
          <p:nvPr/>
        </p:nvCxnSpPr>
        <p:spPr>
          <a:xfrm rot="5400000" flipH="1" flipV="1">
            <a:off x="2466548" y="3823249"/>
            <a:ext cx="1013800" cy="1520703"/>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0028F8B0-AED8-45F8-8610-FCE2CE5D4EF9}"/>
              </a:ext>
            </a:extLst>
          </p:cNvPr>
          <p:cNvSpPr txBox="1"/>
          <p:nvPr/>
        </p:nvSpPr>
        <p:spPr>
          <a:xfrm>
            <a:off x="5991144" y="3948186"/>
            <a:ext cx="2554549" cy="461665"/>
          </a:xfrm>
          <a:prstGeom prst="rect">
            <a:avLst/>
          </a:prstGeom>
          <a:noFill/>
        </p:spPr>
        <p:txBody>
          <a:bodyPr wrap="square" rtlCol="0">
            <a:spAutoFit/>
          </a:bodyPr>
          <a:lstStyle/>
          <a:p>
            <a:r>
              <a:rPr lang="en-IN" sz="1200" dirty="0"/>
              <a:t>React runs the diffing algorithm and does reconciliation</a:t>
            </a:r>
          </a:p>
        </p:txBody>
      </p:sp>
      <p:sp>
        <p:nvSpPr>
          <p:cNvPr id="42" name="TextBox 41">
            <a:extLst>
              <a:ext uri="{FF2B5EF4-FFF2-40B4-BE49-F238E27FC236}">
                <a16:creationId xmlns:a16="http://schemas.microsoft.com/office/drawing/2014/main" id="{04B3A2BD-5881-457F-B099-CDB99C18EF55}"/>
              </a:ext>
            </a:extLst>
          </p:cNvPr>
          <p:cNvSpPr txBox="1"/>
          <p:nvPr/>
        </p:nvSpPr>
        <p:spPr>
          <a:xfrm>
            <a:off x="1209757" y="4208870"/>
            <a:ext cx="1520704" cy="461665"/>
          </a:xfrm>
          <a:prstGeom prst="rect">
            <a:avLst/>
          </a:prstGeom>
          <a:noFill/>
        </p:spPr>
        <p:txBody>
          <a:bodyPr wrap="square" rtlCol="0">
            <a:spAutoFit/>
          </a:bodyPr>
          <a:lstStyle/>
          <a:p>
            <a:r>
              <a:rPr lang="en-IN" sz="1200" dirty="0"/>
              <a:t>Builds/rebuilds the component tree</a:t>
            </a:r>
          </a:p>
        </p:txBody>
      </p:sp>
      <p:sp>
        <p:nvSpPr>
          <p:cNvPr id="43" name="TextBox 42">
            <a:extLst>
              <a:ext uri="{FF2B5EF4-FFF2-40B4-BE49-F238E27FC236}">
                <a16:creationId xmlns:a16="http://schemas.microsoft.com/office/drawing/2014/main" id="{004748BD-F7A8-407B-A69F-44E9437C7218}"/>
              </a:ext>
            </a:extLst>
          </p:cNvPr>
          <p:cNvSpPr txBox="1"/>
          <p:nvPr/>
        </p:nvSpPr>
        <p:spPr>
          <a:xfrm>
            <a:off x="3886200" y="6196534"/>
            <a:ext cx="1520704" cy="276999"/>
          </a:xfrm>
          <a:prstGeom prst="rect">
            <a:avLst/>
          </a:prstGeom>
          <a:noFill/>
        </p:spPr>
        <p:txBody>
          <a:bodyPr wrap="square" rtlCol="0">
            <a:spAutoFit/>
          </a:bodyPr>
          <a:lstStyle/>
          <a:p>
            <a:r>
              <a:rPr lang="en-IN" sz="1200" dirty="0"/>
              <a:t>Events triggered</a:t>
            </a:r>
          </a:p>
        </p:txBody>
      </p:sp>
      <p:sp>
        <p:nvSpPr>
          <p:cNvPr id="4" name="Slide Number Placeholder 3">
            <a:extLst>
              <a:ext uri="{FF2B5EF4-FFF2-40B4-BE49-F238E27FC236}">
                <a16:creationId xmlns:a16="http://schemas.microsoft.com/office/drawing/2014/main" id="{CC0BBDED-7E09-AF7B-C564-FC548CE1C12F}"/>
              </a:ext>
            </a:extLst>
          </p:cNvPr>
          <p:cNvSpPr>
            <a:spLocks noGrp="1"/>
          </p:cNvSpPr>
          <p:nvPr>
            <p:ph type="sldNum" sz="quarter" idx="12"/>
          </p:nvPr>
        </p:nvSpPr>
        <p:spPr/>
        <p:txBody>
          <a:bodyPr/>
          <a:lstStyle/>
          <a:p>
            <a:fld id="{91496F9C-7FEE-48F2-A86C-DCFACBAB2156}" type="slidenum">
              <a:rPr lang="en-US" smtClean="0"/>
              <a:pPr/>
              <a:t>29</a:t>
            </a:fld>
            <a:endParaRPr lang="en-US"/>
          </a:p>
        </p:txBody>
      </p:sp>
    </p:spTree>
    <p:extLst>
      <p:ext uri="{BB962C8B-B14F-4D97-AF65-F5344CB8AC3E}">
        <p14:creationId xmlns:p14="http://schemas.microsoft.com/office/powerpoint/2010/main" val="391395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00FD3-0658-41BF-A3CD-272089750402}"/>
              </a:ext>
            </a:extLst>
          </p:cNvPr>
          <p:cNvSpPr>
            <a:spLocks noGrp="1"/>
          </p:cNvSpPr>
          <p:nvPr>
            <p:ph type="title"/>
          </p:nvPr>
        </p:nvSpPr>
        <p:spPr/>
        <p:txBody>
          <a:bodyPr/>
          <a:lstStyle/>
          <a:p>
            <a:r>
              <a:rPr lang="en-IN" dirty="0"/>
              <a:t>A class based stateful component - Counter</a:t>
            </a:r>
          </a:p>
        </p:txBody>
      </p:sp>
      <p:pic>
        <p:nvPicPr>
          <p:cNvPr id="7" name="Content Placeholder 6">
            <a:extLst>
              <a:ext uri="{FF2B5EF4-FFF2-40B4-BE49-F238E27FC236}">
                <a16:creationId xmlns:a16="http://schemas.microsoft.com/office/drawing/2014/main" id="{5B597BA6-C1CE-4CBC-BDAC-587DBE8F9A19}"/>
              </a:ext>
            </a:extLst>
          </p:cNvPr>
          <p:cNvPicPr>
            <a:picLocks noGrp="1" noChangeAspect="1"/>
          </p:cNvPicPr>
          <p:nvPr>
            <p:ph idx="1"/>
          </p:nvPr>
        </p:nvPicPr>
        <p:blipFill>
          <a:blip r:embed="rId2"/>
          <a:stretch>
            <a:fillRect/>
          </a:stretch>
        </p:blipFill>
        <p:spPr>
          <a:xfrm>
            <a:off x="324091" y="1295400"/>
            <a:ext cx="5321944" cy="4848225"/>
          </a:xfrm>
          <a:prstGeom prst="rect">
            <a:avLst/>
          </a:prstGeom>
        </p:spPr>
      </p:pic>
      <p:sp>
        <p:nvSpPr>
          <p:cNvPr id="8" name="Speech Bubble: Rectangle with Corners Rounded 7">
            <a:extLst>
              <a:ext uri="{FF2B5EF4-FFF2-40B4-BE49-F238E27FC236}">
                <a16:creationId xmlns:a16="http://schemas.microsoft.com/office/drawing/2014/main" id="{51E3DE7C-A2F6-47F6-8C7E-6639195F3964}"/>
              </a:ext>
            </a:extLst>
          </p:cNvPr>
          <p:cNvSpPr/>
          <p:nvPr/>
        </p:nvSpPr>
        <p:spPr>
          <a:xfrm>
            <a:off x="6213484" y="1656516"/>
            <a:ext cx="2926394" cy="418572"/>
          </a:xfrm>
          <a:prstGeom prst="wedgeRoundRectCallout">
            <a:avLst>
              <a:gd name="adj1" fmla="val -115946"/>
              <a:gd name="adj2" fmla="val 39886"/>
              <a:gd name="adj3" fmla="val 16667"/>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9A4C4F3-8020-4171-A89A-25F884EC4A9D}"/>
              </a:ext>
            </a:extLst>
          </p:cNvPr>
          <p:cNvSpPr txBox="1"/>
          <p:nvPr/>
        </p:nvSpPr>
        <p:spPr>
          <a:xfrm>
            <a:off x="6303139" y="1693127"/>
            <a:ext cx="2286000" cy="307777"/>
          </a:xfrm>
          <a:prstGeom prst="rect">
            <a:avLst/>
          </a:prstGeom>
          <a:noFill/>
        </p:spPr>
        <p:txBody>
          <a:bodyPr wrap="square" rtlCol="0">
            <a:spAutoFit/>
          </a:bodyPr>
          <a:lstStyle/>
          <a:p>
            <a:r>
              <a:rPr lang="en-IN" sz="1400" b="1" dirty="0">
                <a:solidFill>
                  <a:schemeClr val="tx2">
                    <a:lumMod val="75000"/>
                    <a:lumOff val="25000"/>
                  </a:schemeClr>
                </a:solidFill>
              </a:rPr>
              <a:t>Setting Initial State</a:t>
            </a:r>
          </a:p>
        </p:txBody>
      </p:sp>
      <p:sp>
        <p:nvSpPr>
          <p:cNvPr id="13" name="Speech Bubble: Rectangle with Corners Rounded 12">
            <a:extLst>
              <a:ext uri="{FF2B5EF4-FFF2-40B4-BE49-F238E27FC236}">
                <a16:creationId xmlns:a16="http://schemas.microsoft.com/office/drawing/2014/main" id="{CF5ED2EB-E461-4D1C-9788-4BBF68984CE5}"/>
              </a:ext>
            </a:extLst>
          </p:cNvPr>
          <p:cNvSpPr/>
          <p:nvPr/>
        </p:nvSpPr>
        <p:spPr>
          <a:xfrm>
            <a:off x="6213482" y="2606500"/>
            <a:ext cx="2926394" cy="492116"/>
          </a:xfrm>
          <a:prstGeom prst="wedgeRoundRectCallout">
            <a:avLst>
              <a:gd name="adj1" fmla="val -115713"/>
              <a:gd name="adj2" fmla="val 65666"/>
              <a:gd name="adj3" fmla="val 16667"/>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E188F583-D75F-402D-99E4-FA23B2F7456C}"/>
              </a:ext>
            </a:extLst>
          </p:cNvPr>
          <p:cNvSpPr txBox="1"/>
          <p:nvPr/>
        </p:nvSpPr>
        <p:spPr>
          <a:xfrm>
            <a:off x="6303139" y="2694837"/>
            <a:ext cx="2836737" cy="307777"/>
          </a:xfrm>
          <a:prstGeom prst="rect">
            <a:avLst/>
          </a:prstGeom>
          <a:noFill/>
        </p:spPr>
        <p:txBody>
          <a:bodyPr wrap="square" rtlCol="0">
            <a:spAutoFit/>
          </a:bodyPr>
          <a:lstStyle/>
          <a:p>
            <a:r>
              <a:rPr lang="en-IN" sz="1400" b="1" dirty="0">
                <a:solidFill>
                  <a:schemeClr val="tx2">
                    <a:lumMod val="75000"/>
                    <a:lumOff val="25000"/>
                  </a:schemeClr>
                </a:solidFill>
              </a:rPr>
              <a:t>Changing State with </a:t>
            </a:r>
            <a:r>
              <a:rPr lang="en-IN" sz="1400" b="1" dirty="0" err="1">
                <a:solidFill>
                  <a:schemeClr val="tx2">
                    <a:lumMod val="75000"/>
                    <a:lumOff val="25000"/>
                  </a:schemeClr>
                </a:solidFill>
              </a:rPr>
              <a:t>setState</a:t>
            </a:r>
            <a:r>
              <a:rPr lang="en-IN" sz="1400" b="1" dirty="0">
                <a:solidFill>
                  <a:schemeClr val="tx2">
                    <a:lumMod val="75000"/>
                    <a:lumOff val="25000"/>
                  </a:schemeClr>
                </a:solidFill>
              </a:rPr>
              <a:t>()</a:t>
            </a:r>
          </a:p>
        </p:txBody>
      </p:sp>
      <p:sp>
        <p:nvSpPr>
          <p:cNvPr id="15" name="Speech Bubble: Rectangle with Corners Rounded 14">
            <a:extLst>
              <a:ext uri="{FF2B5EF4-FFF2-40B4-BE49-F238E27FC236}">
                <a16:creationId xmlns:a16="http://schemas.microsoft.com/office/drawing/2014/main" id="{F717FBF9-4B6A-4874-A351-9F1072DCF776}"/>
              </a:ext>
            </a:extLst>
          </p:cNvPr>
          <p:cNvSpPr/>
          <p:nvPr/>
        </p:nvSpPr>
        <p:spPr>
          <a:xfrm>
            <a:off x="6177008" y="4857094"/>
            <a:ext cx="2962868" cy="476905"/>
          </a:xfrm>
          <a:prstGeom prst="wedgeRoundRectCallout">
            <a:avLst>
              <a:gd name="adj1" fmla="val -108606"/>
              <a:gd name="adj2" fmla="val 59070"/>
              <a:gd name="adj3" fmla="val 16667"/>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1F942506-6E06-488B-953B-86EAB3A9A36A}"/>
              </a:ext>
            </a:extLst>
          </p:cNvPr>
          <p:cNvSpPr txBox="1"/>
          <p:nvPr/>
        </p:nvSpPr>
        <p:spPr>
          <a:xfrm>
            <a:off x="6213482" y="4921106"/>
            <a:ext cx="2746012" cy="307777"/>
          </a:xfrm>
          <a:prstGeom prst="rect">
            <a:avLst/>
          </a:prstGeom>
          <a:noFill/>
        </p:spPr>
        <p:txBody>
          <a:bodyPr wrap="square" rtlCol="0">
            <a:spAutoFit/>
          </a:bodyPr>
          <a:lstStyle/>
          <a:p>
            <a:r>
              <a:rPr lang="en-IN" sz="1400" b="1" dirty="0">
                <a:solidFill>
                  <a:schemeClr val="tx2">
                    <a:lumMod val="75000"/>
                    <a:lumOff val="25000"/>
                  </a:schemeClr>
                </a:solidFill>
              </a:rPr>
              <a:t>Using state with {} syntax</a:t>
            </a:r>
          </a:p>
        </p:txBody>
      </p:sp>
      <p:sp>
        <p:nvSpPr>
          <p:cNvPr id="17" name="Speech Bubble: Rectangle with Corners Rounded 16">
            <a:extLst>
              <a:ext uri="{FF2B5EF4-FFF2-40B4-BE49-F238E27FC236}">
                <a16:creationId xmlns:a16="http://schemas.microsoft.com/office/drawing/2014/main" id="{3428F261-BB6B-4CE4-B665-17DC836065FE}"/>
              </a:ext>
            </a:extLst>
          </p:cNvPr>
          <p:cNvSpPr/>
          <p:nvPr/>
        </p:nvSpPr>
        <p:spPr>
          <a:xfrm>
            <a:off x="6177008" y="3719512"/>
            <a:ext cx="3159118" cy="702000"/>
          </a:xfrm>
          <a:prstGeom prst="wedgeRoundRectCallout">
            <a:avLst>
              <a:gd name="adj1" fmla="val -116090"/>
              <a:gd name="adj2" fmla="val 44401"/>
              <a:gd name="adj3" fmla="val 16667"/>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209D4918-787C-4D80-A6E5-503223F6AB9D}"/>
              </a:ext>
            </a:extLst>
          </p:cNvPr>
          <p:cNvSpPr txBox="1"/>
          <p:nvPr/>
        </p:nvSpPr>
        <p:spPr>
          <a:xfrm>
            <a:off x="6213482" y="3808997"/>
            <a:ext cx="3159118" cy="523220"/>
          </a:xfrm>
          <a:prstGeom prst="rect">
            <a:avLst/>
          </a:prstGeom>
          <a:noFill/>
        </p:spPr>
        <p:txBody>
          <a:bodyPr wrap="square" rtlCol="0">
            <a:spAutoFit/>
          </a:bodyPr>
          <a:lstStyle/>
          <a:p>
            <a:r>
              <a:rPr lang="en-IN" sz="1400" b="1" dirty="0" err="1">
                <a:solidFill>
                  <a:schemeClr val="tx2">
                    <a:lumMod val="75000"/>
                    <a:lumOff val="25000"/>
                  </a:schemeClr>
                </a:solidFill>
              </a:rPr>
              <a:t>componentDidMount</a:t>
            </a:r>
            <a:r>
              <a:rPr lang="en-IN" sz="1400" b="1" dirty="0">
                <a:solidFill>
                  <a:schemeClr val="tx2">
                    <a:lumMod val="75000"/>
                    <a:lumOff val="25000"/>
                  </a:schemeClr>
                </a:solidFill>
              </a:rPr>
              <a:t>() lifecycle method for any other initializations</a:t>
            </a:r>
          </a:p>
        </p:txBody>
      </p:sp>
      <p:sp>
        <p:nvSpPr>
          <p:cNvPr id="3" name="Slide Number Placeholder 2">
            <a:extLst>
              <a:ext uri="{FF2B5EF4-FFF2-40B4-BE49-F238E27FC236}">
                <a16:creationId xmlns:a16="http://schemas.microsoft.com/office/drawing/2014/main" id="{FD20A618-5FA5-F6B0-5816-9C2512BEDB4D}"/>
              </a:ext>
            </a:extLst>
          </p:cNvPr>
          <p:cNvSpPr>
            <a:spLocks noGrp="1"/>
          </p:cNvSpPr>
          <p:nvPr>
            <p:ph type="sldNum" sz="quarter" idx="12"/>
          </p:nvPr>
        </p:nvSpPr>
        <p:spPr/>
        <p:txBody>
          <a:bodyPr/>
          <a:lstStyle/>
          <a:p>
            <a:fld id="{91496F9C-7FEE-48F2-A86C-DCFACBAB2156}" type="slidenum">
              <a:rPr lang="en-US" smtClean="0"/>
              <a:pPr/>
              <a:t>30</a:t>
            </a:fld>
            <a:endParaRPr lang="en-US"/>
          </a:p>
        </p:txBody>
      </p:sp>
    </p:spTree>
    <p:extLst>
      <p:ext uri="{BB962C8B-B14F-4D97-AF65-F5344CB8AC3E}">
        <p14:creationId xmlns:p14="http://schemas.microsoft.com/office/powerpoint/2010/main" val="1599300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7CC08-4DF5-413A-B80A-F3A3262E84CA}"/>
              </a:ext>
            </a:extLst>
          </p:cNvPr>
          <p:cNvSpPr>
            <a:spLocks noGrp="1"/>
          </p:cNvSpPr>
          <p:nvPr>
            <p:ph type="title"/>
          </p:nvPr>
        </p:nvSpPr>
        <p:spPr/>
        <p:txBody>
          <a:bodyPr/>
          <a:lstStyle/>
          <a:p>
            <a:r>
              <a:rPr lang="en-IN" dirty="0"/>
              <a:t>React component lifecycle methods</a:t>
            </a:r>
          </a:p>
        </p:txBody>
      </p:sp>
      <p:sp>
        <p:nvSpPr>
          <p:cNvPr id="3" name="Content Placeholder 2">
            <a:extLst>
              <a:ext uri="{FF2B5EF4-FFF2-40B4-BE49-F238E27FC236}">
                <a16:creationId xmlns:a16="http://schemas.microsoft.com/office/drawing/2014/main" id="{1ECE6935-3320-4B04-805D-B47446A8715A}"/>
              </a:ext>
            </a:extLst>
          </p:cNvPr>
          <p:cNvSpPr>
            <a:spLocks noGrp="1"/>
          </p:cNvSpPr>
          <p:nvPr>
            <p:ph idx="1"/>
          </p:nvPr>
        </p:nvSpPr>
        <p:spPr/>
        <p:txBody>
          <a:bodyPr>
            <a:normAutofit fontScale="92500" lnSpcReduction="20000"/>
          </a:bodyPr>
          <a:lstStyle/>
          <a:p>
            <a:r>
              <a:rPr lang="en-IN" dirty="0"/>
              <a:t>Every react component has a lifecycle associated with it. The component goes from a creation state to a destruction state and everything in between</a:t>
            </a:r>
          </a:p>
          <a:p>
            <a:endParaRPr lang="en-IN" dirty="0"/>
          </a:p>
          <a:p>
            <a:r>
              <a:rPr lang="en-IN" dirty="0"/>
              <a:t>To put it in other words, during the component lifecycle, react components gets mounted to the DOM, then goes through an updating phase, and finally gets unmounted from the DOM </a:t>
            </a:r>
          </a:p>
          <a:p>
            <a:endParaRPr lang="en-IN" dirty="0"/>
          </a:p>
          <a:p>
            <a:r>
              <a:rPr lang="en-IN" dirty="0"/>
              <a:t>During this lifecycle, various events could happen and react provides certain methods/hooks to hook into the lifecycle event and add some custom behaviour</a:t>
            </a:r>
          </a:p>
          <a:p>
            <a:endParaRPr lang="en-IN" dirty="0"/>
          </a:p>
          <a:p>
            <a:r>
              <a:rPr lang="en-IN" dirty="0"/>
              <a:t>These are called </a:t>
            </a:r>
            <a:r>
              <a:rPr lang="en-IN" b="1" dirty="0"/>
              <a:t>lifecycle methods/hooks</a:t>
            </a:r>
          </a:p>
          <a:p>
            <a:endParaRPr lang="en-IN" dirty="0"/>
          </a:p>
        </p:txBody>
      </p:sp>
      <p:sp>
        <p:nvSpPr>
          <p:cNvPr id="4" name="Slide Number Placeholder 3">
            <a:extLst>
              <a:ext uri="{FF2B5EF4-FFF2-40B4-BE49-F238E27FC236}">
                <a16:creationId xmlns:a16="http://schemas.microsoft.com/office/drawing/2014/main" id="{586833B2-C9BC-3EAA-9FE0-8FA7FA734003}"/>
              </a:ext>
            </a:extLst>
          </p:cNvPr>
          <p:cNvSpPr>
            <a:spLocks noGrp="1"/>
          </p:cNvSpPr>
          <p:nvPr>
            <p:ph type="sldNum" sz="quarter" idx="12"/>
          </p:nvPr>
        </p:nvSpPr>
        <p:spPr/>
        <p:txBody>
          <a:bodyPr/>
          <a:lstStyle/>
          <a:p>
            <a:fld id="{91496F9C-7FEE-48F2-A86C-DCFACBAB2156}" type="slidenum">
              <a:rPr lang="en-US" smtClean="0"/>
              <a:pPr/>
              <a:t>31</a:t>
            </a:fld>
            <a:endParaRPr lang="en-US"/>
          </a:p>
        </p:txBody>
      </p:sp>
    </p:spTree>
    <p:extLst>
      <p:ext uri="{BB962C8B-B14F-4D97-AF65-F5344CB8AC3E}">
        <p14:creationId xmlns:p14="http://schemas.microsoft.com/office/powerpoint/2010/main" val="1729693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111F0-ABCC-405D-B761-6040E7CA7E1B}"/>
              </a:ext>
            </a:extLst>
          </p:cNvPr>
          <p:cNvSpPr>
            <a:spLocks noGrp="1"/>
          </p:cNvSpPr>
          <p:nvPr>
            <p:ph type="title"/>
          </p:nvPr>
        </p:nvSpPr>
        <p:spPr/>
        <p:txBody>
          <a:bodyPr/>
          <a:lstStyle/>
          <a:p>
            <a:r>
              <a:rPr lang="en-IN" dirty="0"/>
              <a:t>React component Lifecycle</a:t>
            </a:r>
          </a:p>
        </p:txBody>
      </p:sp>
      <p:sp>
        <p:nvSpPr>
          <p:cNvPr id="3" name="Content Placeholder 2">
            <a:extLst>
              <a:ext uri="{FF2B5EF4-FFF2-40B4-BE49-F238E27FC236}">
                <a16:creationId xmlns:a16="http://schemas.microsoft.com/office/drawing/2014/main" id="{31E61B79-8202-4C96-A984-742C7DA94148}"/>
              </a:ext>
            </a:extLst>
          </p:cNvPr>
          <p:cNvSpPr>
            <a:spLocks noGrp="1"/>
          </p:cNvSpPr>
          <p:nvPr>
            <p:ph idx="1"/>
          </p:nvPr>
        </p:nvSpPr>
        <p:spPr>
          <a:xfrm>
            <a:off x="324091" y="1323000"/>
            <a:ext cx="9259747" cy="5230199"/>
          </a:xfrm>
        </p:spPr>
        <p:txBody>
          <a:bodyPr/>
          <a:lstStyle/>
          <a:p>
            <a:r>
              <a:rPr lang="en-IN" dirty="0"/>
              <a:t>The below diagram shows the most common lifecycle methods of React components</a:t>
            </a:r>
          </a:p>
          <a:p>
            <a:endParaRPr lang="en-IN" dirty="0"/>
          </a:p>
        </p:txBody>
      </p:sp>
      <p:pic>
        <p:nvPicPr>
          <p:cNvPr id="5" name="Picture 4">
            <a:extLst>
              <a:ext uri="{FF2B5EF4-FFF2-40B4-BE49-F238E27FC236}">
                <a16:creationId xmlns:a16="http://schemas.microsoft.com/office/drawing/2014/main" id="{0B4D1B16-E901-4512-B889-CD76BF26CBF6}"/>
              </a:ext>
            </a:extLst>
          </p:cNvPr>
          <p:cNvPicPr>
            <a:picLocks noChangeAspect="1"/>
          </p:cNvPicPr>
          <p:nvPr/>
        </p:nvPicPr>
        <p:blipFill>
          <a:blip r:embed="rId3"/>
          <a:stretch>
            <a:fillRect/>
          </a:stretch>
        </p:blipFill>
        <p:spPr>
          <a:xfrm>
            <a:off x="0" y="1905000"/>
            <a:ext cx="9677400" cy="4048906"/>
          </a:xfrm>
          <a:prstGeom prst="rect">
            <a:avLst/>
          </a:prstGeom>
        </p:spPr>
      </p:pic>
      <p:sp>
        <p:nvSpPr>
          <p:cNvPr id="4" name="Rectangle 3">
            <a:extLst>
              <a:ext uri="{FF2B5EF4-FFF2-40B4-BE49-F238E27FC236}">
                <a16:creationId xmlns:a16="http://schemas.microsoft.com/office/drawing/2014/main" id="{0BFE4270-52F4-4A74-8945-EB6BB0DAC09D}"/>
              </a:ext>
            </a:extLst>
          </p:cNvPr>
          <p:cNvSpPr/>
          <p:nvPr/>
        </p:nvSpPr>
        <p:spPr>
          <a:xfrm>
            <a:off x="0" y="6214645"/>
            <a:ext cx="8534400" cy="338554"/>
          </a:xfrm>
          <a:prstGeom prst="rect">
            <a:avLst/>
          </a:prstGeom>
        </p:spPr>
        <p:txBody>
          <a:bodyPr wrap="square">
            <a:spAutoFit/>
          </a:bodyPr>
          <a:lstStyle/>
          <a:p>
            <a:r>
              <a:rPr lang="en-IN" sz="1600" b="1" dirty="0">
                <a:solidFill>
                  <a:schemeClr val="tx2">
                    <a:lumMod val="75000"/>
                    <a:lumOff val="25000"/>
                  </a:schemeClr>
                </a:solidFill>
                <a:latin typeface="Body Level 1"/>
                <a:hlinkClick r:id="rId4">
                  <a:extLst>
                    <a:ext uri="{A12FA001-AC4F-418D-AE19-62706E023703}">
                      <ahyp:hlinkClr xmlns:ahyp="http://schemas.microsoft.com/office/drawing/2018/hyperlinkcolor" val="tx"/>
                    </a:ext>
                  </a:extLst>
                </a:hlinkClick>
              </a:rPr>
              <a:t>Reference:- http://nitrajka.com/2016/08/15/setup-react-es6-redux-app-express/</a:t>
            </a:r>
            <a:endParaRPr lang="en-US" sz="1600" b="1" dirty="0">
              <a:solidFill>
                <a:schemeClr val="tx2">
                  <a:lumMod val="75000"/>
                  <a:lumOff val="25000"/>
                </a:schemeClr>
              </a:solidFill>
              <a:latin typeface="Body Level 1"/>
            </a:endParaRPr>
          </a:p>
        </p:txBody>
      </p:sp>
      <p:sp>
        <p:nvSpPr>
          <p:cNvPr id="6" name="Slide Number Placeholder 5">
            <a:extLst>
              <a:ext uri="{FF2B5EF4-FFF2-40B4-BE49-F238E27FC236}">
                <a16:creationId xmlns:a16="http://schemas.microsoft.com/office/drawing/2014/main" id="{F175BCCE-B98A-ED12-4908-63653B9B35E3}"/>
              </a:ext>
            </a:extLst>
          </p:cNvPr>
          <p:cNvSpPr>
            <a:spLocks noGrp="1"/>
          </p:cNvSpPr>
          <p:nvPr>
            <p:ph type="sldNum" sz="quarter" idx="12"/>
          </p:nvPr>
        </p:nvSpPr>
        <p:spPr/>
        <p:txBody>
          <a:bodyPr/>
          <a:lstStyle/>
          <a:p>
            <a:fld id="{91496F9C-7FEE-48F2-A86C-DCFACBAB2156}" type="slidenum">
              <a:rPr lang="en-US" smtClean="0"/>
              <a:pPr/>
              <a:t>32</a:t>
            </a:fld>
            <a:endParaRPr lang="en-US"/>
          </a:p>
        </p:txBody>
      </p:sp>
    </p:spTree>
    <p:extLst>
      <p:ext uri="{BB962C8B-B14F-4D97-AF65-F5344CB8AC3E}">
        <p14:creationId xmlns:p14="http://schemas.microsoft.com/office/powerpoint/2010/main" val="461061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236E-EA8A-4198-88C3-B1E07589E8D8}"/>
              </a:ext>
            </a:extLst>
          </p:cNvPr>
          <p:cNvSpPr>
            <a:spLocks noGrp="1"/>
          </p:cNvSpPr>
          <p:nvPr>
            <p:ph type="title"/>
          </p:nvPr>
        </p:nvSpPr>
        <p:spPr/>
        <p:txBody>
          <a:bodyPr/>
          <a:lstStyle/>
          <a:p>
            <a:r>
              <a:rPr lang="en-IN" dirty="0"/>
              <a:t>Most common lifecycle methods</a:t>
            </a:r>
          </a:p>
        </p:txBody>
      </p:sp>
      <p:sp>
        <p:nvSpPr>
          <p:cNvPr id="3" name="Content Placeholder 2">
            <a:extLst>
              <a:ext uri="{FF2B5EF4-FFF2-40B4-BE49-F238E27FC236}">
                <a16:creationId xmlns:a16="http://schemas.microsoft.com/office/drawing/2014/main" id="{4816E3BC-CD32-4B99-8581-FADF3C683538}"/>
              </a:ext>
            </a:extLst>
          </p:cNvPr>
          <p:cNvSpPr>
            <a:spLocks noGrp="1"/>
          </p:cNvSpPr>
          <p:nvPr>
            <p:ph idx="1"/>
          </p:nvPr>
        </p:nvSpPr>
        <p:spPr>
          <a:xfrm>
            <a:off x="324091" y="1323000"/>
            <a:ext cx="9259747" cy="5077799"/>
          </a:xfrm>
        </p:spPr>
        <p:txBody>
          <a:bodyPr/>
          <a:lstStyle/>
          <a:p>
            <a:r>
              <a:rPr lang="en-IN" dirty="0" err="1"/>
              <a:t>componentDidMount</a:t>
            </a:r>
            <a:r>
              <a:rPr lang="en-IN" dirty="0"/>
              <a:t>() and </a:t>
            </a:r>
            <a:r>
              <a:rPr lang="en-IN" dirty="0" err="1"/>
              <a:t>componentWillUnmount</a:t>
            </a:r>
            <a:r>
              <a:rPr lang="en-IN" dirty="0"/>
              <a:t>()</a:t>
            </a:r>
            <a:endParaRPr lang="en-IN" b="1" dirty="0"/>
          </a:p>
          <a:p>
            <a:r>
              <a:rPr lang="en-IN" dirty="0"/>
              <a:t>Comparable to constructor and destructor of a class</a:t>
            </a:r>
            <a:endParaRPr lang="en-IN" b="1" dirty="0"/>
          </a:p>
          <a:p>
            <a:endParaRPr lang="en-IN" dirty="0"/>
          </a:p>
          <a:p>
            <a:r>
              <a:rPr lang="en-IN" b="1" dirty="0" err="1"/>
              <a:t>componentDidMount</a:t>
            </a:r>
            <a:r>
              <a:rPr lang="en-IN" b="1" dirty="0"/>
              <a:t>()</a:t>
            </a:r>
          </a:p>
          <a:p>
            <a:pPr lvl="1"/>
            <a:r>
              <a:rPr lang="en-IN" sz="1800" dirty="0">
                <a:latin typeface="Body Level 1"/>
              </a:rPr>
              <a:t>is called as soon as the component is mounted to the DOM and ready. </a:t>
            </a:r>
          </a:p>
          <a:p>
            <a:pPr lvl="1"/>
            <a:r>
              <a:rPr lang="en-IN" sz="1800" dirty="0">
                <a:latin typeface="Body Level 1"/>
              </a:rPr>
              <a:t>is a good place to do initializations such as timers, or to initiate API calls</a:t>
            </a:r>
          </a:p>
          <a:p>
            <a:pPr lvl="1"/>
            <a:endParaRPr lang="en-US" dirty="0"/>
          </a:p>
          <a:p>
            <a:endParaRPr lang="en-US" dirty="0"/>
          </a:p>
          <a:p>
            <a:r>
              <a:rPr lang="en-US" b="1" dirty="0" err="1"/>
              <a:t>componentWillUnmount</a:t>
            </a:r>
            <a:r>
              <a:rPr lang="en-US" b="1" dirty="0"/>
              <a:t>()</a:t>
            </a:r>
          </a:p>
          <a:p>
            <a:pPr lvl="1"/>
            <a:r>
              <a:rPr lang="en-US" sz="1800" dirty="0">
                <a:latin typeface="Body Level 1"/>
              </a:rPr>
              <a:t>is called just before the component is unmounted and destroyed. So any cleanup actions could be done in this method</a:t>
            </a:r>
          </a:p>
          <a:p>
            <a:endParaRPr lang="en-IN" dirty="0"/>
          </a:p>
        </p:txBody>
      </p:sp>
      <p:sp>
        <p:nvSpPr>
          <p:cNvPr id="4" name="Slide Number Placeholder 3">
            <a:extLst>
              <a:ext uri="{FF2B5EF4-FFF2-40B4-BE49-F238E27FC236}">
                <a16:creationId xmlns:a16="http://schemas.microsoft.com/office/drawing/2014/main" id="{B4964822-F838-4CC0-6DF9-F9AF3705930E}"/>
              </a:ext>
            </a:extLst>
          </p:cNvPr>
          <p:cNvSpPr>
            <a:spLocks noGrp="1"/>
          </p:cNvSpPr>
          <p:nvPr>
            <p:ph type="sldNum" sz="quarter" idx="12"/>
          </p:nvPr>
        </p:nvSpPr>
        <p:spPr/>
        <p:txBody>
          <a:bodyPr/>
          <a:lstStyle/>
          <a:p>
            <a:fld id="{91496F9C-7FEE-48F2-A86C-DCFACBAB2156}" type="slidenum">
              <a:rPr lang="en-US" smtClean="0"/>
              <a:pPr/>
              <a:t>33</a:t>
            </a:fld>
            <a:endParaRPr lang="en-US"/>
          </a:p>
        </p:txBody>
      </p:sp>
    </p:spTree>
    <p:extLst>
      <p:ext uri="{BB962C8B-B14F-4D97-AF65-F5344CB8AC3E}">
        <p14:creationId xmlns:p14="http://schemas.microsoft.com/office/powerpoint/2010/main" val="996317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236E-EA8A-4198-88C3-B1E07589E8D8}"/>
              </a:ext>
            </a:extLst>
          </p:cNvPr>
          <p:cNvSpPr>
            <a:spLocks noGrp="1"/>
          </p:cNvSpPr>
          <p:nvPr>
            <p:ph type="title"/>
          </p:nvPr>
        </p:nvSpPr>
        <p:spPr/>
        <p:txBody>
          <a:bodyPr/>
          <a:lstStyle/>
          <a:p>
            <a:r>
              <a:rPr lang="en-IN" dirty="0"/>
              <a:t>Lifecycle methods - example</a:t>
            </a:r>
          </a:p>
        </p:txBody>
      </p:sp>
      <p:sp>
        <p:nvSpPr>
          <p:cNvPr id="3" name="Content Placeholder 2">
            <a:extLst>
              <a:ext uri="{FF2B5EF4-FFF2-40B4-BE49-F238E27FC236}">
                <a16:creationId xmlns:a16="http://schemas.microsoft.com/office/drawing/2014/main" id="{4816E3BC-CD32-4B99-8581-FADF3C683538}"/>
              </a:ext>
            </a:extLst>
          </p:cNvPr>
          <p:cNvSpPr>
            <a:spLocks noGrp="1"/>
          </p:cNvSpPr>
          <p:nvPr>
            <p:ph idx="1"/>
          </p:nvPr>
        </p:nvSpPr>
        <p:spPr>
          <a:xfrm>
            <a:off x="324091" y="1323000"/>
            <a:ext cx="9259747" cy="5077799"/>
          </a:xfrm>
        </p:spPr>
        <p:txBody>
          <a:bodyPr/>
          <a:lstStyle/>
          <a:p>
            <a:r>
              <a:rPr lang="en-US" dirty="0"/>
              <a:t>In the below example of a </a:t>
            </a:r>
            <a:r>
              <a:rPr lang="en-US" b="1" dirty="0"/>
              <a:t>Counter </a:t>
            </a:r>
            <a:r>
              <a:rPr lang="en-US" dirty="0"/>
              <a:t>component, a timer is initialized in the </a:t>
            </a:r>
            <a:r>
              <a:rPr lang="en-US" dirty="0" err="1"/>
              <a:t>componentDidMount</a:t>
            </a:r>
            <a:r>
              <a:rPr lang="en-US" dirty="0"/>
              <a:t>() method</a:t>
            </a:r>
          </a:p>
          <a:p>
            <a:r>
              <a:rPr lang="en-US" dirty="0"/>
              <a:t>The timer is cleared/destroyed in the </a:t>
            </a:r>
            <a:r>
              <a:rPr lang="en-US" dirty="0" err="1"/>
              <a:t>componentWillUnmount</a:t>
            </a:r>
            <a:r>
              <a:rPr lang="en-US" dirty="0"/>
              <a:t>() method</a:t>
            </a:r>
            <a:endParaRPr lang="en-IN" dirty="0"/>
          </a:p>
          <a:p>
            <a:endParaRPr lang="en-IN" dirty="0"/>
          </a:p>
        </p:txBody>
      </p:sp>
      <p:pic>
        <p:nvPicPr>
          <p:cNvPr id="4" name="Picture 3">
            <a:extLst>
              <a:ext uri="{FF2B5EF4-FFF2-40B4-BE49-F238E27FC236}">
                <a16:creationId xmlns:a16="http://schemas.microsoft.com/office/drawing/2014/main" id="{D70FBBAF-665F-4B9E-AD51-E58EA4B31D54}"/>
              </a:ext>
            </a:extLst>
          </p:cNvPr>
          <p:cNvPicPr>
            <a:picLocks noChangeAspect="1"/>
          </p:cNvPicPr>
          <p:nvPr/>
        </p:nvPicPr>
        <p:blipFill>
          <a:blip r:embed="rId2"/>
          <a:stretch>
            <a:fillRect/>
          </a:stretch>
        </p:blipFill>
        <p:spPr>
          <a:xfrm>
            <a:off x="1066800" y="2476500"/>
            <a:ext cx="6389336" cy="1905000"/>
          </a:xfrm>
          <a:prstGeom prst="rect">
            <a:avLst/>
          </a:prstGeom>
        </p:spPr>
      </p:pic>
      <p:sp>
        <p:nvSpPr>
          <p:cNvPr id="5" name="Slide Number Placeholder 4">
            <a:extLst>
              <a:ext uri="{FF2B5EF4-FFF2-40B4-BE49-F238E27FC236}">
                <a16:creationId xmlns:a16="http://schemas.microsoft.com/office/drawing/2014/main" id="{843C6977-7F1C-D4C0-A03B-F89B321F9DE4}"/>
              </a:ext>
            </a:extLst>
          </p:cNvPr>
          <p:cNvSpPr>
            <a:spLocks noGrp="1"/>
          </p:cNvSpPr>
          <p:nvPr>
            <p:ph type="sldNum" sz="quarter" idx="12"/>
          </p:nvPr>
        </p:nvSpPr>
        <p:spPr/>
        <p:txBody>
          <a:bodyPr/>
          <a:lstStyle/>
          <a:p>
            <a:fld id="{91496F9C-7FEE-48F2-A86C-DCFACBAB2156}" type="slidenum">
              <a:rPr lang="en-US" smtClean="0"/>
              <a:pPr/>
              <a:t>34</a:t>
            </a:fld>
            <a:endParaRPr lang="en-US"/>
          </a:p>
        </p:txBody>
      </p:sp>
    </p:spTree>
    <p:extLst>
      <p:ext uri="{BB962C8B-B14F-4D97-AF65-F5344CB8AC3E}">
        <p14:creationId xmlns:p14="http://schemas.microsoft.com/office/powerpoint/2010/main" val="1092185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07A27-DB78-4514-9004-3B9706E9F91A}"/>
              </a:ext>
            </a:extLst>
          </p:cNvPr>
          <p:cNvSpPr>
            <a:spLocks noGrp="1"/>
          </p:cNvSpPr>
          <p:nvPr>
            <p:ph type="title"/>
          </p:nvPr>
        </p:nvSpPr>
        <p:spPr/>
        <p:txBody>
          <a:bodyPr/>
          <a:lstStyle/>
          <a:p>
            <a:r>
              <a:rPr lang="en-IN" dirty="0"/>
              <a:t>Using state correctly</a:t>
            </a:r>
          </a:p>
        </p:txBody>
      </p:sp>
      <p:sp>
        <p:nvSpPr>
          <p:cNvPr id="3" name="Content Placeholder 2">
            <a:extLst>
              <a:ext uri="{FF2B5EF4-FFF2-40B4-BE49-F238E27FC236}">
                <a16:creationId xmlns:a16="http://schemas.microsoft.com/office/drawing/2014/main" id="{9C0B6A2D-46DB-473D-8924-D96ACE3910F3}"/>
              </a:ext>
            </a:extLst>
          </p:cNvPr>
          <p:cNvSpPr>
            <a:spLocks noGrp="1"/>
          </p:cNvSpPr>
          <p:nvPr>
            <p:ph idx="1"/>
          </p:nvPr>
        </p:nvSpPr>
        <p:spPr/>
        <p:txBody>
          <a:bodyPr>
            <a:normAutofit lnSpcReduction="10000"/>
          </a:bodyPr>
          <a:lstStyle/>
          <a:p>
            <a:r>
              <a:rPr lang="en-IN" dirty="0"/>
              <a:t>There are a couple of things one should know about </a:t>
            </a:r>
            <a:r>
              <a:rPr lang="en-IN" b="1" dirty="0" err="1"/>
              <a:t>setState</a:t>
            </a:r>
            <a:r>
              <a:rPr lang="en-IN" b="1" dirty="0"/>
              <a:t>()</a:t>
            </a:r>
          </a:p>
          <a:p>
            <a:r>
              <a:rPr lang="en-IN" dirty="0"/>
              <a:t>Do not modify state directly as shown below. This will not re-render a component</a:t>
            </a:r>
          </a:p>
          <a:p>
            <a:endParaRPr lang="en-IN" dirty="0"/>
          </a:p>
          <a:p>
            <a:pPr marL="0" indent="0">
              <a:buNone/>
            </a:pPr>
            <a:endParaRPr lang="en-IN" dirty="0"/>
          </a:p>
          <a:p>
            <a:r>
              <a:rPr lang="en-IN" dirty="0"/>
              <a:t>Instead use </a:t>
            </a:r>
            <a:r>
              <a:rPr lang="en-IN" b="1" dirty="0" err="1"/>
              <a:t>setState</a:t>
            </a:r>
            <a:r>
              <a:rPr lang="en-IN" b="1" dirty="0"/>
              <a:t>()</a:t>
            </a:r>
            <a:r>
              <a:rPr lang="en-IN" dirty="0"/>
              <a:t> as below</a:t>
            </a:r>
          </a:p>
          <a:p>
            <a:endParaRPr lang="en-IN" dirty="0"/>
          </a:p>
          <a:p>
            <a:endParaRPr lang="en-IN" dirty="0"/>
          </a:p>
          <a:p>
            <a:r>
              <a:rPr lang="en-IN" dirty="0"/>
              <a:t>The recommended place where you can assign </a:t>
            </a:r>
            <a:r>
              <a:rPr lang="en-IN" b="1" dirty="0" err="1"/>
              <a:t>this.state</a:t>
            </a:r>
            <a:r>
              <a:rPr lang="en-IN" b="1" dirty="0"/>
              <a:t> </a:t>
            </a:r>
            <a:r>
              <a:rPr lang="en-IN" dirty="0"/>
              <a:t>is the constructor</a:t>
            </a:r>
          </a:p>
        </p:txBody>
      </p:sp>
      <p:pic>
        <p:nvPicPr>
          <p:cNvPr id="6" name="Picture 5">
            <a:extLst>
              <a:ext uri="{FF2B5EF4-FFF2-40B4-BE49-F238E27FC236}">
                <a16:creationId xmlns:a16="http://schemas.microsoft.com/office/drawing/2014/main" id="{21591006-B5F3-4747-8F83-8C83D3AA184F}"/>
              </a:ext>
            </a:extLst>
          </p:cNvPr>
          <p:cNvPicPr>
            <a:picLocks noChangeAspect="1"/>
          </p:cNvPicPr>
          <p:nvPr/>
        </p:nvPicPr>
        <p:blipFill>
          <a:blip r:embed="rId2"/>
          <a:stretch>
            <a:fillRect/>
          </a:stretch>
        </p:blipFill>
        <p:spPr>
          <a:xfrm>
            <a:off x="609600" y="1981200"/>
            <a:ext cx="4495800" cy="864576"/>
          </a:xfrm>
          <a:prstGeom prst="rect">
            <a:avLst/>
          </a:prstGeom>
        </p:spPr>
      </p:pic>
      <p:pic>
        <p:nvPicPr>
          <p:cNvPr id="9" name="Picture 8">
            <a:extLst>
              <a:ext uri="{FF2B5EF4-FFF2-40B4-BE49-F238E27FC236}">
                <a16:creationId xmlns:a16="http://schemas.microsoft.com/office/drawing/2014/main" id="{0F6B9F52-D319-4012-B9A2-5357C8484477}"/>
              </a:ext>
            </a:extLst>
          </p:cNvPr>
          <p:cNvPicPr>
            <a:picLocks noChangeAspect="1"/>
          </p:cNvPicPr>
          <p:nvPr/>
        </p:nvPicPr>
        <p:blipFill>
          <a:blip r:embed="rId3"/>
          <a:stretch>
            <a:fillRect/>
          </a:stretch>
        </p:blipFill>
        <p:spPr>
          <a:xfrm>
            <a:off x="609600" y="3115509"/>
            <a:ext cx="3832860" cy="776931"/>
          </a:xfrm>
          <a:prstGeom prst="rect">
            <a:avLst/>
          </a:prstGeom>
        </p:spPr>
      </p:pic>
      <p:sp>
        <p:nvSpPr>
          <p:cNvPr id="4" name="Slide Number Placeholder 3">
            <a:extLst>
              <a:ext uri="{FF2B5EF4-FFF2-40B4-BE49-F238E27FC236}">
                <a16:creationId xmlns:a16="http://schemas.microsoft.com/office/drawing/2014/main" id="{B66682D0-35A5-E7E7-A2AC-C9DFB2404F9B}"/>
              </a:ext>
            </a:extLst>
          </p:cNvPr>
          <p:cNvSpPr>
            <a:spLocks noGrp="1"/>
          </p:cNvSpPr>
          <p:nvPr>
            <p:ph type="sldNum" sz="quarter" idx="12"/>
          </p:nvPr>
        </p:nvSpPr>
        <p:spPr/>
        <p:txBody>
          <a:bodyPr/>
          <a:lstStyle/>
          <a:p>
            <a:fld id="{91496F9C-7FEE-48F2-A86C-DCFACBAB2156}" type="slidenum">
              <a:rPr lang="en-US" smtClean="0"/>
              <a:pPr/>
              <a:t>35</a:t>
            </a:fld>
            <a:endParaRPr lang="en-US"/>
          </a:p>
        </p:txBody>
      </p:sp>
    </p:spTree>
    <p:extLst>
      <p:ext uri="{BB962C8B-B14F-4D97-AF65-F5344CB8AC3E}">
        <p14:creationId xmlns:p14="http://schemas.microsoft.com/office/powerpoint/2010/main" val="3293277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4AFC-8884-4D94-99AC-4B569E925B62}"/>
              </a:ext>
            </a:extLst>
          </p:cNvPr>
          <p:cNvSpPr>
            <a:spLocks noGrp="1"/>
          </p:cNvSpPr>
          <p:nvPr>
            <p:ph type="title"/>
          </p:nvPr>
        </p:nvSpPr>
        <p:spPr/>
        <p:txBody>
          <a:bodyPr/>
          <a:lstStyle/>
          <a:p>
            <a:r>
              <a:rPr lang="en-IN" dirty="0"/>
              <a:t>Using state correctly</a:t>
            </a:r>
          </a:p>
        </p:txBody>
      </p:sp>
      <p:sp>
        <p:nvSpPr>
          <p:cNvPr id="3" name="Content Placeholder 2">
            <a:extLst>
              <a:ext uri="{FF2B5EF4-FFF2-40B4-BE49-F238E27FC236}">
                <a16:creationId xmlns:a16="http://schemas.microsoft.com/office/drawing/2014/main" id="{085312B5-1621-4A16-B3E8-5F3F235CDDFD}"/>
              </a:ext>
            </a:extLst>
          </p:cNvPr>
          <p:cNvSpPr>
            <a:spLocks noGrp="1"/>
          </p:cNvSpPr>
          <p:nvPr>
            <p:ph idx="1"/>
          </p:nvPr>
        </p:nvSpPr>
        <p:spPr/>
        <p:txBody>
          <a:bodyPr>
            <a:normAutofit fontScale="85000" lnSpcReduction="10000"/>
          </a:bodyPr>
          <a:lstStyle/>
          <a:p>
            <a:r>
              <a:rPr lang="en-US" dirty="0"/>
              <a:t>State updates may be asynchronous</a:t>
            </a:r>
          </a:p>
          <a:p>
            <a:r>
              <a:rPr lang="en-US" dirty="0"/>
              <a:t>React may batch multiple </a:t>
            </a:r>
            <a:r>
              <a:rPr lang="en-US" b="1" dirty="0" err="1"/>
              <a:t>setState</a:t>
            </a:r>
            <a:r>
              <a:rPr lang="en-US" b="1" dirty="0"/>
              <a:t>()</a:t>
            </a:r>
            <a:r>
              <a:rPr lang="en-US" dirty="0"/>
              <a:t> calls into a single update for performance</a:t>
            </a:r>
          </a:p>
          <a:p>
            <a:r>
              <a:rPr lang="en-US" dirty="0"/>
              <a:t>Because </a:t>
            </a:r>
            <a:r>
              <a:rPr lang="en-US" b="1" dirty="0" err="1"/>
              <a:t>this.props</a:t>
            </a:r>
            <a:r>
              <a:rPr lang="en-US" dirty="0"/>
              <a:t> and </a:t>
            </a:r>
            <a:r>
              <a:rPr lang="en-US" b="1" dirty="0" err="1"/>
              <a:t>this.state</a:t>
            </a:r>
            <a:r>
              <a:rPr lang="en-US" dirty="0"/>
              <a:t> may be updated asynchronously, one should not rely on their values for calculating the next state</a:t>
            </a:r>
          </a:p>
          <a:p>
            <a:endParaRPr lang="en-US" dirty="0"/>
          </a:p>
          <a:p>
            <a:endParaRPr lang="en-US" dirty="0"/>
          </a:p>
          <a:p>
            <a:endParaRPr lang="en-US" dirty="0"/>
          </a:p>
          <a:p>
            <a:r>
              <a:rPr lang="en-US" dirty="0"/>
              <a:t>To fix it, use a second form of </a:t>
            </a:r>
            <a:r>
              <a:rPr lang="en-US" b="1" dirty="0" err="1"/>
              <a:t>setState</a:t>
            </a:r>
            <a:r>
              <a:rPr lang="en-US" b="1" dirty="0"/>
              <a:t>() </a:t>
            </a:r>
            <a:r>
              <a:rPr lang="en-US" dirty="0"/>
              <a:t>that accepts a function rather than an object.</a:t>
            </a:r>
          </a:p>
          <a:p>
            <a:r>
              <a:rPr lang="en-US" dirty="0"/>
              <a:t>That function will receive the previous state as the first argument, and the props at the time the update is applied as the second argument</a:t>
            </a:r>
          </a:p>
          <a:p>
            <a:endParaRPr lang="en-IN" dirty="0"/>
          </a:p>
        </p:txBody>
      </p:sp>
      <p:pic>
        <p:nvPicPr>
          <p:cNvPr id="6" name="Picture 5">
            <a:extLst>
              <a:ext uri="{FF2B5EF4-FFF2-40B4-BE49-F238E27FC236}">
                <a16:creationId xmlns:a16="http://schemas.microsoft.com/office/drawing/2014/main" id="{419F98EF-72B6-43B8-BE15-3C41FFF18C3D}"/>
              </a:ext>
            </a:extLst>
          </p:cNvPr>
          <p:cNvPicPr>
            <a:picLocks noChangeAspect="1"/>
          </p:cNvPicPr>
          <p:nvPr/>
        </p:nvPicPr>
        <p:blipFill>
          <a:blip r:embed="rId2"/>
          <a:stretch>
            <a:fillRect/>
          </a:stretch>
        </p:blipFill>
        <p:spPr>
          <a:xfrm>
            <a:off x="685800" y="2590800"/>
            <a:ext cx="5181600" cy="1146303"/>
          </a:xfrm>
          <a:prstGeom prst="rect">
            <a:avLst/>
          </a:prstGeom>
        </p:spPr>
      </p:pic>
      <p:pic>
        <p:nvPicPr>
          <p:cNvPr id="7" name="Picture 6">
            <a:extLst>
              <a:ext uri="{FF2B5EF4-FFF2-40B4-BE49-F238E27FC236}">
                <a16:creationId xmlns:a16="http://schemas.microsoft.com/office/drawing/2014/main" id="{253FA38E-21A1-47B6-8B97-26B15E69444B}"/>
              </a:ext>
            </a:extLst>
          </p:cNvPr>
          <p:cNvPicPr>
            <a:picLocks noChangeAspect="1"/>
          </p:cNvPicPr>
          <p:nvPr/>
        </p:nvPicPr>
        <p:blipFill>
          <a:blip r:embed="rId3"/>
          <a:stretch>
            <a:fillRect/>
          </a:stretch>
        </p:blipFill>
        <p:spPr>
          <a:xfrm>
            <a:off x="685800" y="4648304"/>
            <a:ext cx="4724399" cy="1123340"/>
          </a:xfrm>
          <a:prstGeom prst="rect">
            <a:avLst/>
          </a:prstGeom>
        </p:spPr>
      </p:pic>
      <p:sp>
        <p:nvSpPr>
          <p:cNvPr id="4" name="Slide Number Placeholder 3">
            <a:extLst>
              <a:ext uri="{FF2B5EF4-FFF2-40B4-BE49-F238E27FC236}">
                <a16:creationId xmlns:a16="http://schemas.microsoft.com/office/drawing/2014/main" id="{DF4929BF-5DA3-2C0C-B0A4-F03569CBDADF}"/>
              </a:ext>
            </a:extLst>
          </p:cNvPr>
          <p:cNvSpPr>
            <a:spLocks noGrp="1"/>
          </p:cNvSpPr>
          <p:nvPr>
            <p:ph type="sldNum" sz="quarter" idx="12"/>
          </p:nvPr>
        </p:nvSpPr>
        <p:spPr/>
        <p:txBody>
          <a:bodyPr/>
          <a:lstStyle/>
          <a:p>
            <a:fld id="{91496F9C-7FEE-48F2-A86C-DCFACBAB2156}" type="slidenum">
              <a:rPr lang="en-US" smtClean="0"/>
              <a:pPr/>
              <a:t>36</a:t>
            </a:fld>
            <a:endParaRPr lang="en-US"/>
          </a:p>
        </p:txBody>
      </p:sp>
    </p:spTree>
    <p:extLst>
      <p:ext uri="{BB962C8B-B14F-4D97-AF65-F5344CB8AC3E}">
        <p14:creationId xmlns:p14="http://schemas.microsoft.com/office/powerpoint/2010/main" val="829123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1DC51-8477-4E94-9432-AB49EBFB8F4B}"/>
              </a:ext>
            </a:extLst>
          </p:cNvPr>
          <p:cNvSpPr>
            <a:spLocks noGrp="1"/>
          </p:cNvSpPr>
          <p:nvPr>
            <p:ph type="title"/>
          </p:nvPr>
        </p:nvSpPr>
        <p:spPr/>
        <p:txBody>
          <a:bodyPr/>
          <a:lstStyle/>
          <a:p>
            <a:r>
              <a:rPr lang="en-IN" dirty="0"/>
              <a:t>Interactive components – Event handling</a:t>
            </a:r>
          </a:p>
        </p:txBody>
      </p:sp>
      <p:sp>
        <p:nvSpPr>
          <p:cNvPr id="3" name="Content Placeholder 2">
            <a:extLst>
              <a:ext uri="{FF2B5EF4-FFF2-40B4-BE49-F238E27FC236}">
                <a16:creationId xmlns:a16="http://schemas.microsoft.com/office/drawing/2014/main" id="{4C8D1C41-E09B-4D6A-AAC0-100DF7FF393A}"/>
              </a:ext>
            </a:extLst>
          </p:cNvPr>
          <p:cNvSpPr>
            <a:spLocks noGrp="1"/>
          </p:cNvSpPr>
          <p:nvPr>
            <p:ph idx="1"/>
          </p:nvPr>
        </p:nvSpPr>
        <p:spPr/>
        <p:txBody>
          <a:bodyPr/>
          <a:lstStyle/>
          <a:p>
            <a:r>
              <a:rPr lang="en-IN" dirty="0"/>
              <a:t>To make components more interactive, with user input, we need to handle events in components</a:t>
            </a:r>
          </a:p>
          <a:p>
            <a:r>
              <a:rPr lang="en-US" dirty="0"/>
              <a:t>Handling events with React elements is very similar to handling events on DOM elements. But there are some syntactic differences</a:t>
            </a:r>
          </a:p>
          <a:p>
            <a:r>
              <a:rPr lang="en-US" dirty="0"/>
              <a:t>React events are named using camelCase, rather than lowercase.</a:t>
            </a:r>
          </a:p>
          <a:p>
            <a:r>
              <a:rPr lang="en-US" dirty="0"/>
              <a:t>With JSX you pass a function as the event handler, rather than a string</a:t>
            </a:r>
          </a:p>
          <a:p>
            <a:pPr lvl="1"/>
            <a:endParaRPr lang="en-IN" dirty="0"/>
          </a:p>
        </p:txBody>
      </p:sp>
      <p:pic>
        <p:nvPicPr>
          <p:cNvPr id="4" name="Picture 3">
            <a:extLst>
              <a:ext uri="{FF2B5EF4-FFF2-40B4-BE49-F238E27FC236}">
                <a16:creationId xmlns:a16="http://schemas.microsoft.com/office/drawing/2014/main" id="{A34DC053-CE0B-4AD5-96DB-DB8899687FC7}"/>
              </a:ext>
            </a:extLst>
          </p:cNvPr>
          <p:cNvPicPr>
            <a:picLocks noChangeAspect="1"/>
          </p:cNvPicPr>
          <p:nvPr/>
        </p:nvPicPr>
        <p:blipFill>
          <a:blip r:embed="rId2"/>
          <a:stretch>
            <a:fillRect/>
          </a:stretch>
        </p:blipFill>
        <p:spPr>
          <a:xfrm>
            <a:off x="666260" y="3687198"/>
            <a:ext cx="4724400" cy="2354165"/>
          </a:xfrm>
          <a:prstGeom prst="rect">
            <a:avLst/>
          </a:prstGeom>
        </p:spPr>
      </p:pic>
      <p:sp>
        <p:nvSpPr>
          <p:cNvPr id="6" name="Speech Bubble: Oval 5">
            <a:extLst>
              <a:ext uri="{FF2B5EF4-FFF2-40B4-BE49-F238E27FC236}">
                <a16:creationId xmlns:a16="http://schemas.microsoft.com/office/drawing/2014/main" id="{F3E87789-2425-4721-A68E-7B972593CFE0}"/>
              </a:ext>
            </a:extLst>
          </p:cNvPr>
          <p:cNvSpPr/>
          <p:nvPr/>
        </p:nvSpPr>
        <p:spPr>
          <a:xfrm>
            <a:off x="5257800" y="3581400"/>
            <a:ext cx="2800109" cy="1489918"/>
          </a:xfrm>
          <a:prstGeom prst="wedgeEllipseCallout">
            <a:avLst>
              <a:gd name="adj1" fmla="val -109721"/>
              <a:gd name="adj2" fmla="val 29189"/>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2"/>
                </a:solidFill>
              </a:rPr>
              <a:t>You are not calling the </a:t>
            </a:r>
            <a:r>
              <a:rPr lang="en-IN" sz="1400" dirty="0" err="1">
                <a:solidFill>
                  <a:schemeClr val="tx2"/>
                </a:solidFill>
              </a:rPr>
              <a:t>showAlert</a:t>
            </a:r>
            <a:r>
              <a:rPr lang="en-IN" sz="1400" dirty="0">
                <a:solidFill>
                  <a:schemeClr val="tx2"/>
                </a:solidFill>
              </a:rPr>
              <a:t> method, just passing the method name </a:t>
            </a:r>
          </a:p>
        </p:txBody>
      </p:sp>
      <p:sp>
        <p:nvSpPr>
          <p:cNvPr id="5" name="Slide Number Placeholder 4">
            <a:extLst>
              <a:ext uri="{FF2B5EF4-FFF2-40B4-BE49-F238E27FC236}">
                <a16:creationId xmlns:a16="http://schemas.microsoft.com/office/drawing/2014/main" id="{12012B55-FCDA-F15F-CD75-DDB200AEA707}"/>
              </a:ext>
            </a:extLst>
          </p:cNvPr>
          <p:cNvSpPr>
            <a:spLocks noGrp="1"/>
          </p:cNvSpPr>
          <p:nvPr>
            <p:ph type="sldNum" sz="quarter" idx="12"/>
          </p:nvPr>
        </p:nvSpPr>
        <p:spPr/>
        <p:txBody>
          <a:bodyPr/>
          <a:lstStyle/>
          <a:p>
            <a:fld id="{91496F9C-7FEE-48F2-A86C-DCFACBAB2156}" type="slidenum">
              <a:rPr lang="en-US" smtClean="0"/>
              <a:pPr/>
              <a:t>37</a:t>
            </a:fld>
            <a:endParaRPr lang="en-US"/>
          </a:p>
        </p:txBody>
      </p:sp>
    </p:spTree>
    <p:extLst>
      <p:ext uri="{BB962C8B-B14F-4D97-AF65-F5344CB8AC3E}">
        <p14:creationId xmlns:p14="http://schemas.microsoft.com/office/powerpoint/2010/main" val="1419945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CEC0D-8F99-40E2-BE88-87DE22E29C99}"/>
              </a:ext>
            </a:extLst>
          </p:cNvPr>
          <p:cNvSpPr>
            <a:spLocks noGrp="1"/>
          </p:cNvSpPr>
          <p:nvPr>
            <p:ph type="title"/>
          </p:nvPr>
        </p:nvSpPr>
        <p:spPr/>
        <p:txBody>
          <a:bodyPr/>
          <a:lstStyle/>
          <a:p>
            <a:r>
              <a:rPr lang="en-IN" dirty="0"/>
              <a:t>An interactive React component - Alert</a:t>
            </a:r>
          </a:p>
        </p:txBody>
      </p:sp>
      <p:pic>
        <p:nvPicPr>
          <p:cNvPr id="4" name="Content Placeholder 3">
            <a:extLst>
              <a:ext uri="{FF2B5EF4-FFF2-40B4-BE49-F238E27FC236}">
                <a16:creationId xmlns:a16="http://schemas.microsoft.com/office/drawing/2014/main" id="{15180D74-89A2-4668-97AE-1FEBCC6107C8}"/>
              </a:ext>
            </a:extLst>
          </p:cNvPr>
          <p:cNvPicPr>
            <a:picLocks noGrp="1" noChangeAspect="1"/>
          </p:cNvPicPr>
          <p:nvPr>
            <p:ph idx="1"/>
          </p:nvPr>
        </p:nvPicPr>
        <p:blipFill>
          <a:blip r:embed="rId2"/>
          <a:stretch>
            <a:fillRect/>
          </a:stretch>
        </p:blipFill>
        <p:spPr>
          <a:xfrm>
            <a:off x="382796" y="1828800"/>
            <a:ext cx="5107483" cy="3667954"/>
          </a:xfrm>
          <a:prstGeom prst="rect">
            <a:avLst/>
          </a:prstGeom>
        </p:spPr>
      </p:pic>
      <p:sp>
        <p:nvSpPr>
          <p:cNvPr id="5" name="Speech Bubble: Rectangle with Corners Rounded 4">
            <a:extLst>
              <a:ext uri="{FF2B5EF4-FFF2-40B4-BE49-F238E27FC236}">
                <a16:creationId xmlns:a16="http://schemas.microsoft.com/office/drawing/2014/main" id="{E601CE37-A0D0-45F4-BF84-DB50A43FA8F8}"/>
              </a:ext>
            </a:extLst>
          </p:cNvPr>
          <p:cNvSpPr/>
          <p:nvPr/>
        </p:nvSpPr>
        <p:spPr>
          <a:xfrm>
            <a:off x="5867400" y="4572000"/>
            <a:ext cx="3374926" cy="807270"/>
          </a:xfrm>
          <a:prstGeom prst="wedgeRoundRectCallout">
            <a:avLst>
              <a:gd name="adj1" fmla="val -133872"/>
              <a:gd name="adj2" fmla="val -9528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857B4C5F-72F1-468D-A39D-0592D898CA45}"/>
              </a:ext>
            </a:extLst>
          </p:cNvPr>
          <p:cNvSpPr txBox="1"/>
          <p:nvPr/>
        </p:nvSpPr>
        <p:spPr>
          <a:xfrm>
            <a:off x="5974971" y="4625366"/>
            <a:ext cx="3276599" cy="738664"/>
          </a:xfrm>
          <a:prstGeom prst="rect">
            <a:avLst/>
          </a:prstGeom>
          <a:noFill/>
        </p:spPr>
        <p:txBody>
          <a:bodyPr wrap="square" rtlCol="0">
            <a:spAutoFit/>
          </a:bodyPr>
          <a:lstStyle/>
          <a:p>
            <a:r>
              <a:rPr lang="en-IN" sz="1400" dirty="0"/>
              <a:t>React way of assigning event listeners, camelCase event name and pass the event handler function name</a:t>
            </a:r>
          </a:p>
        </p:txBody>
      </p:sp>
      <p:sp>
        <p:nvSpPr>
          <p:cNvPr id="7" name="Speech Bubble: Rectangle with Corners Rounded 6">
            <a:extLst>
              <a:ext uri="{FF2B5EF4-FFF2-40B4-BE49-F238E27FC236}">
                <a16:creationId xmlns:a16="http://schemas.microsoft.com/office/drawing/2014/main" id="{C59FCD31-67DC-41ED-8283-20D9B55B373E}"/>
              </a:ext>
            </a:extLst>
          </p:cNvPr>
          <p:cNvSpPr/>
          <p:nvPr/>
        </p:nvSpPr>
        <p:spPr>
          <a:xfrm>
            <a:off x="5867400" y="3141995"/>
            <a:ext cx="3429000" cy="492116"/>
          </a:xfrm>
          <a:prstGeom prst="wedgeRoundRectCallout">
            <a:avLst>
              <a:gd name="adj1" fmla="val -140710"/>
              <a:gd name="adj2" fmla="val -11085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F90D812C-B924-4EDB-8F5A-95BB026A2BE5}"/>
              </a:ext>
            </a:extLst>
          </p:cNvPr>
          <p:cNvSpPr txBox="1"/>
          <p:nvPr/>
        </p:nvSpPr>
        <p:spPr>
          <a:xfrm>
            <a:off x="5974971" y="3234165"/>
            <a:ext cx="2836737" cy="307777"/>
          </a:xfrm>
          <a:prstGeom prst="rect">
            <a:avLst/>
          </a:prstGeom>
          <a:noFill/>
        </p:spPr>
        <p:txBody>
          <a:bodyPr wrap="square" rtlCol="0">
            <a:spAutoFit/>
          </a:bodyPr>
          <a:lstStyle/>
          <a:p>
            <a:r>
              <a:rPr lang="en-IN" sz="1400" dirty="0"/>
              <a:t>Event handler, as a class function</a:t>
            </a:r>
          </a:p>
        </p:txBody>
      </p:sp>
      <p:sp>
        <p:nvSpPr>
          <p:cNvPr id="3" name="Slide Number Placeholder 2">
            <a:extLst>
              <a:ext uri="{FF2B5EF4-FFF2-40B4-BE49-F238E27FC236}">
                <a16:creationId xmlns:a16="http://schemas.microsoft.com/office/drawing/2014/main" id="{20CC551C-9C8F-4434-D0FC-FDFBB2184A67}"/>
              </a:ext>
            </a:extLst>
          </p:cNvPr>
          <p:cNvSpPr>
            <a:spLocks noGrp="1"/>
          </p:cNvSpPr>
          <p:nvPr>
            <p:ph type="sldNum" sz="quarter" idx="12"/>
          </p:nvPr>
        </p:nvSpPr>
        <p:spPr/>
        <p:txBody>
          <a:bodyPr/>
          <a:lstStyle/>
          <a:p>
            <a:fld id="{91496F9C-7FEE-48F2-A86C-DCFACBAB2156}" type="slidenum">
              <a:rPr lang="en-US" smtClean="0"/>
              <a:pPr/>
              <a:t>38</a:t>
            </a:fld>
            <a:endParaRPr lang="en-US"/>
          </a:p>
        </p:txBody>
      </p:sp>
    </p:spTree>
    <p:extLst>
      <p:ext uri="{BB962C8B-B14F-4D97-AF65-F5344CB8AC3E}">
        <p14:creationId xmlns:p14="http://schemas.microsoft.com/office/powerpoint/2010/main" val="3608853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481AC-BCA0-4B0B-9473-76EB06A39780}"/>
              </a:ext>
            </a:extLst>
          </p:cNvPr>
          <p:cNvSpPr>
            <a:spLocks noGrp="1"/>
          </p:cNvSpPr>
          <p:nvPr>
            <p:ph type="title"/>
          </p:nvPr>
        </p:nvSpPr>
        <p:spPr/>
        <p:txBody>
          <a:bodyPr/>
          <a:lstStyle/>
          <a:p>
            <a:r>
              <a:rPr lang="en-US" dirty="0"/>
              <a:t>React Overview</a:t>
            </a:r>
          </a:p>
        </p:txBody>
      </p:sp>
      <p:sp>
        <p:nvSpPr>
          <p:cNvPr id="5" name="Content Placeholder 4">
            <a:extLst>
              <a:ext uri="{FF2B5EF4-FFF2-40B4-BE49-F238E27FC236}">
                <a16:creationId xmlns:a16="http://schemas.microsoft.com/office/drawing/2014/main" id="{CDA5BEC6-CD7C-4944-96E4-BA2A55B33FFE}"/>
              </a:ext>
            </a:extLst>
          </p:cNvPr>
          <p:cNvSpPr>
            <a:spLocks noGrp="1"/>
          </p:cNvSpPr>
          <p:nvPr>
            <p:ph idx="1"/>
          </p:nvPr>
        </p:nvSpPr>
        <p:spPr/>
        <p:txBody>
          <a:bodyPr>
            <a:normAutofit lnSpcReduction="10000"/>
          </a:bodyPr>
          <a:lstStyle/>
          <a:p>
            <a:r>
              <a:rPr lang="en-IN" dirty="0"/>
              <a:t>Component Oriented Architecture</a:t>
            </a:r>
          </a:p>
          <a:p>
            <a:r>
              <a:rPr lang="en-IN" dirty="0"/>
              <a:t>One way data binding (React Virtual DOM)</a:t>
            </a:r>
          </a:p>
          <a:p>
            <a:r>
              <a:rPr lang="en-IN" dirty="0"/>
              <a:t>JSX fundamentals and syntax</a:t>
            </a:r>
          </a:p>
          <a:p>
            <a:r>
              <a:rPr lang="en-IN" dirty="0"/>
              <a:t>Component state and rendering/re-rendering</a:t>
            </a:r>
          </a:p>
          <a:p>
            <a:r>
              <a:rPr lang="en-IN" dirty="0"/>
              <a:t>States Vs Props</a:t>
            </a:r>
          </a:p>
          <a:p>
            <a:r>
              <a:rPr lang="en-IN" dirty="0"/>
              <a:t>Event handling in React</a:t>
            </a:r>
          </a:p>
          <a:p>
            <a:r>
              <a:rPr lang="en-IN" dirty="0"/>
              <a:t>Component lifecycle and lifecycle methods</a:t>
            </a:r>
          </a:p>
          <a:p>
            <a:r>
              <a:rPr lang="en-IN" dirty="0"/>
              <a:t>Component to component interaction</a:t>
            </a:r>
          </a:p>
          <a:p>
            <a:r>
              <a:rPr lang="en-IN" dirty="0"/>
              <a:t>React Forms</a:t>
            </a:r>
          </a:p>
          <a:p>
            <a:r>
              <a:rPr lang="en-IN" dirty="0"/>
              <a:t>React </a:t>
            </a:r>
            <a:r>
              <a:rPr lang="en-IN" dirty="0" err="1"/>
              <a:t>devtools</a:t>
            </a:r>
            <a:endParaRPr lang="en-IN" dirty="0"/>
          </a:p>
          <a:p>
            <a:endParaRPr lang="en-IN" dirty="0"/>
          </a:p>
        </p:txBody>
      </p:sp>
      <p:sp>
        <p:nvSpPr>
          <p:cNvPr id="3" name="Slide Number Placeholder 2">
            <a:extLst>
              <a:ext uri="{FF2B5EF4-FFF2-40B4-BE49-F238E27FC236}">
                <a16:creationId xmlns:a16="http://schemas.microsoft.com/office/drawing/2014/main" id="{F7E6157F-4685-00A4-5BC7-D81A8077BE71}"/>
              </a:ext>
            </a:extLst>
          </p:cNvPr>
          <p:cNvSpPr>
            <a:spLocks noGrp="1"/>
          </p:cNvSpPr>
          <p:nvPr>
            <p:ph type="sldNum" sz="quarter" idx="12"/>
          </p:nvPr>
        </p:nvSpPr>
        <p:spPr/>
        <p:txBody>
          <a:bodyPr/>
          <a:lstStyle/>
          <a:p>
            <a:fld id="{91496F9C-7FEE-48F2-A86C-DCFACBAB2156}" type="slidenum">
              <a:rPr lang="en-US" smtClean="0"/>
              <a:pPr/>
              <a:t>3</a:t>
            </a:fld>
            <a:endParaRPr lang="en-US"/>
          </a:p>
        </p:txBody>
      </p:sp>
    </p:spTree>
    <p:extLst>
      <p:ext uri="{BB962C8B-B14F-4D97-AF65-F5344CB8AC3E}">
        <p14:creationId xmlns:p14="http://schemas.microsoft.com/office/powerpoint/2010/main" val="24920765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E8C7-66FD-48D7-BB9E-395D9347526F}"/>
              </a:ext>
            </a:extLst>
          </p:cNvPr>
          <p:cNvSpPr>
            <a:spLocks noGrp="1"/>
          </p:cNvSpPr>
          <p:nvPr>
            <p:ph type="ctrTitle"/>
          </p:nvPr>
        </p:nvSpPr>
        <p:spPr/>
        <p:txBody>
          <a:bodyPr/>
          <a:lstStyle/>
          <a:p>
            <a:r>
              <a:rPr lang="en-US" dirty="0"/>
              <a:t>Module 2 – React advanced concepts</a:t>
            </a:r>
          </a:p>
        </p:txBody>
      </p:sp>
      <p:sp>
        <p:nvSpPr>
          <p:cNvPr id="3" name="Subtitle 2">
            <a:extLst>
              <a:ext uri="{FF2B5EF4-FFF2-40B4-BE49-F238E27FC236}">
                <a16:creationId xmlns:a16="http://schemas.microsoft.com/office/drawing/2014/main" id="{A12591F2-B18D-48A7-8D62-41250DCCCE2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14056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08CE-D734-4365-84DA-6E43F9805E5A}"/>
              </a:ext>
            </a:extLst>
          </p:cNvPr>
          <p:cNvSpPr>
            <a:spLocks noGrp="1"/>
          </p:cNvSpPr>
          <p:nvPr>
            <p:ph type="title"/>
          </p:nvPr>
        </p:nvSpPr>
        <p:spPr/>
        <p:txBody>
          <a:bodyPr/>
          <a:lstStyle/>
          <a:p>
            <a:r>
              <a:rPr lang="en-US" dirty="0">
                <a:latin typeface="Body Level 1"/>
              </a:rPr>
              <a:t>Module 2 – Design</a:t>
            </a:r>
          </a:p>
        </p:txBody>
      </p:sp>
      <p:sp>
        <p:nvSpPr>
          <p:cNvPr id="113" name="TextBox 112">
            <a:extLst>
              <a:ext uri="{FF2B5EF4-FFF2-40B4-BE49-F238E27FC236}">
                <a16:creationId xmlns:a16="http://schemas.microsoft.com/office/drawing/2014/main" id="{C37CE2DB-C1BC-4E74-8788-D1CCCFC271F9}"/>
              </a:ext>
            </a:extLst>
          </p:cNvPr>
          <p:cNvSpPr txBox="1"/>
          <p:nvPr/>
        </p:nvSpPr>
        <p:spPr>
          <a:xfrm>
            <a:off x="442526" y="5766979"/>
            <a:ext cx="2924947" cy="707886"/>
          </a:xfrm>
          <a:prstGeom prst="rect">
            <a:avLst/>
          </a:prstGeom>
          <a:noFill/>
          <a:ln w="3175">
            <a:solidFill>
              <a:schemeClr val="tx1"/>
            </a:solidFill>
          </a:ln>
        </p:spPr>
        <p:txBody>
          <a:bodyPr wrap="square" rtlCol="0">
            <a:spAutoFit/>
          </a:bodyPr>
          <a:lstStyle/>
          <a:p>
            <a:r>
              <a:rPr lang="en-US" sz="2000" b="1" dirty="0">
                <a:latin typeface="Body Level 1"/>
                <a:cs typeface="Calibri" panose="020F0502020204030204" pitchFamily="34" charset="0"/>
              </a:rPr>
              <a:t>IDE</a:t>
            </a:r>
            <a:r>
              <a:rPr lang="en-US" sz="2000" dirty="0">
                <a:latin typeface="Body Level 1"/>
                <a:cs typeface="Calibri" panose="020F0502020204030204" pitchFamily="34" charset="0"/>
              </a:rPr>
              <a:t> : Visual Studio Code</a:t>
            </a:r>
          </a:p>
          <a:p>
            <a:r>
              <a:rPr lang="en-US" sz="2000" b="1" dirty="0">
                <a:latin typeface="Body Level 1"/>
                <a:cs typeface="Calibri" panose="020F0502020204030204" pitchFamily="34" charset="0"/>
              </a:rPr>
              <a:t>Browser</a:t>
            </a:r>
            <a:r>
              <a:rPr lang="en-US" sz="2000" dirty="0">
                <a:latin typeface="Body Level 1"/>
                <a:cs typeface="Calibri" panose="020F0502020204030204" pitchFamily="34" charset="0"/>
              </a:rPr>
              <a:t>: Google Chrome</a:t>
            </a:r>
          </a:p>
        </p:txBody>
      </p:sp>
      <p:sp>
        <p:nvSpPr>
          <p:cNvPr id="78" name="Rectangle: Rounded Corners 77">
            <a:extLst>
              <a:ext uri="{FF2B5EF4-FFF2-40B4-BE49-F238E27FC236}">
                <a16:creationId xmlns:a16="http://schemas.microsoft.com/office/drawing/2014/main" id="{86D9A961-186F-425E-A1C2-C475C431DE37}"/>
              </a:ext>
            </a:extLst>
          </p:cNvPr>
          <p:cNvSpPr/>
          <p:nvPr/>
        </p:nvSpPr>
        <p:spPr>
          <a:xfrm>
            <a:off x="2675585" y="3634263"/>
            <a:ext cx="2353615" cy="109424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Body Level 1"/>
              <a:cs typeface="Calibri" panose="020F0502020204030204" pitchFamily="34" charset="0"/>
            </a:endParaRPr>
          </a:p>
          <a:p>
            <a:pPr algn="ctr"/>
            <a:r>
              <a:rPr lang="en-US" sz="1600" dirty="0">
                <a:solidFill>
                  <a:schemeClr val="bg1"/>
                </a:solidFill>
                <a:latin typeface="Body Level 1"/>
                <a:cs typeface="Calibri" panose="020F0502020204030204" pitchFamily="34" charset="0"/>
              </a:rPr>
              <a:t>Use Case 2</a:t>
            </a:r>
          </a:p>
          <a:p>
            <a:pPr algn="ctr"/>
            <a:r>
              <a:rPr lang="en-US" sz="1600" dirty="0">
                <a:solidFill>
                  <a:schemeClr val="bg1"/>
                </a:solidFill>
                <a:latin typeface="Body Level 1"/>
                <a:cs typeface="Calibri" panose="020F0502020204030204" pitchFamily="34" charset="0"/>
              </a:rPr>
              <a:t>A webpage with multiple communicating components</a:t>
            </a:r>
          </a:p>
          <a:p>
            <a:pPr algn="ctr"/>
            <a:endParaRPr lang="en-US" dirty="0">
              <a:solidFill>
                <a:schemeClr val="bg1"/>
              </a:solidFill>
              <a:latin typeface="Body Level 1"/>
              <a:cs typeface="Calibri" panose="020F0502020204030204" pitchFamily="34" charset="0"/>
            </a:endParaRPr>
          </a:p>
        </p:txBody>
      </p:sp>
      <p:grpSp>
        <p:nvGrpSpPr>
          <p:cNvPr id="114" name="Group 113">
            <a:extLst>
              <a:ext uri="{FF2B5EF4-FFF2-40B4-BE49-F238E27FC236}">
                <a16:creationId xmlns:a16="http://schemas.microsoft.com/office/drawing/2014/main" id="{4A5E4DBF-F6EB-4D34-AF73-1EB2E2A35E80}"/>
              </a:ext>
            </a:extLst>
          </p:cNvPr>
          <p:cNvGrpSpPr/>
          <p:nvPr/>
        </p:nvGrpSpPr>
        <p:grpSpPr>
          <a:xfrm>
            <a:off x="152400" y="1007582"/>
            <a:ext cx="4760386" cy="3793019"/>
            <a:chOff x="117504" y="1521805"/>
            <a:chExt cx="5257305" cy="3836877"/>
          </a:xfrm>
        </p:grpSpPr>
        <p:sp>
          <p:nvSpPr>
            <p:cNvPr id="77" name="Rectangle: Rounded Corners 76">
              <a:extLst>
                <a:ext uri="{FF2B5EF4-FFF2-40B4-BE49-F238E27FC236}">
                  <a16:creationId xmlns:a16="http://schemas.microsoft.com/office/drawing/2014/main" id="{0FAD2F6E-8D24-4A84-BFF0-62184D6225BF}"/>
                </a:ext>
              </a:extLst>
            </p:cNvPr>
            <p:cNvSpPr/>
            <p:nvPr/>
          </p:nvSpPr>
          <p:spPr>
            <a:xfrm>
              <a:off x="117504" y="4130056"/>
              <a:ext cx="2019702" cy="12286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Body Level 1"/>
                  <a:cs typeface="Calibri" panose="020F0502020204030204" pitchFamily="34" charset="0"/>
                </a:rPr>
                <a:t>Module 2 </a:t>
              </a:r>
            </a:p>
            <a:p>
              <a:pPr algn="ctr"/>
              <a:r>
                <a:rPr lang="en-US" sz="1600" dirty="0">
                  <a:solidFill>
                    <a:schemeClr val="bg1"/>
                  </a:solidFill>
                  <a:latin typeface="Body Level 1"/>
                  <a:cs typeface="Calibri" panose="020F0502020204030204" pitchFamily="34" charset="0"/>
                </a:rPr>
                <a:t>React - Advanced concepts</a:t>
              </a:r>
            </a:p>
          </p:txBody>
        </p:sp>
        <p:sp>
          <p:nvSpPr>
            <p:cNvPr id="111" name="TextBox 110">
              <a:extLst>
                <a:ext uri="{FF2B5EF4-FFF2-40B4-BE49-F238E27FC236}">
                  <a16:creationId xmlns:a16="http://schemas.microsoft.com/office/drawing/2014/main" id="{12405B6A-1CCB-4BB7-B586-8C87579D14F7}"/>
                </a:ext>
              </a:extLst>
            </p:cNvPr>
            <p:cNvSpPr txBox="1"/>
            <p:nvPr/>
          </p:nvSpPr>
          <p:spPr>
            <a:xfrm>
              <a:off x="5029240" y="1521805"/>
              <a:ext cx="345569" cy="373603"/>
            </a:xfrm>
            <a:prstGeom prst="rect">
              <a:avLst/>
            </a:prstGeom>
            <a:noFill/>
          </p:spPr>
          <p:txBody>
            <a:bodyPr wrap="none" rtlCol="0">
              <a:spAutoFit/>
            </a:bodyPr>
            <a:lstStyle/>
            <a:p>
              <a:r>
                <a:rPr lang="en-US" dirty="0">
                  <a:solidFill>
                    <a:schemeClr val="bg1"/>
                  </a:solidFill>
                  <a:latin typeface="Body Level 1"/>
                  <a:cs typeface="Calibri" panose="020F0502020204030204" pitchFamily="34" charset="0"/>
                </a:rPr>
                <a:t>2</a:t>
              </a:r>
            </a:p>
          </p:txBody>
        </p:sp>
      </p:grpSp>
      <p:sp>
        <p:nvSpPr>
          <p:cNvPr id="3" name="Rectangle 2">
            <a:extLst>
              <a:ext uri="{FF2B5EF4-FFF2-40B4-BE49-F238E27FC236}">
                <a16:creationId xmlns:a16="http://schemas.microsoft.com/office/drawing/2014/main" id="{A3AD5077-C76D-4E07-A324-630E2A6046F3}"/>
              </a:ext>
            </a:extLst>
          </p:cNvPr>
          <p:cNvSpPr/>
          <p:nvPr/>
        </p:nvSpPr>
        <p:spPr>
          <a:xfrm>
            <a:off x="442526" y="5436398"/>
            <a:ext cx="2924947" cy="33058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latin typeface="Body Level 1"/>
                <a:cs typeface="Calibri" panose="020F0502020204030204" pitchFamily="34" charset="0"/>
              </a:rPr>
              <a:t>S/W Requirements</a:t>
            </a:r>
            <a:endParaRPr lang="en-GB" b="1" dirty="0">
              <a:solidFill>
                <a:schemeClr val="tx2"/>
              </a:solidFill>
              <a:latin typeface="Body Level 1"/>
              <a:cs typeface="Calibri" panose="020F0502020204030204" pitchFamily="34" charset="0"/>
            </a:endParaRPr>
          </a:p>
        </p:txBody>
      </p:sp>
      <p:sp>
        <p:nvSpPr>
          <p:cNvPr id="24" name="Speech Bubble: Oval 23">
            <a:extLst>
              <a:ext uri="{FF2B5EF4-FFF2-40B4-BE49-F238E27FC236}">
                <a16:creationId xmlns:a16="http://schemas.microsoft.com/office/drawing/2014/main" id="{FE2A6C49-0619-4805-BB2E-6DC55E3116F5}"/>
              </a:ext>
            </a:extLst>
          </p:cNvPr>
          <p:cNvSpPr/>
          <p:nvPr/>
        </p:nvSpPr>
        <p:spPr>
          <a:xfrm>
            <a:off x="58620" y="1781050"/>
            <a:ext cx="2637653" cy="990600"/>
          </a:xfrm>
          <a:prstGeom prst="wedgeEllipseCallout">
            <a:avLst>
              <a:gd name="adj1" fmla="val -10375"/>
              <a:gd name="adj2" fmla="val 131926"/>
            </a:avLst>
          </a:prstGeom>
          <a:solidFill>
            <a:srgbClr val="F9FC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ody Level 1"/>
                <a:cs typeface="Calibri" panose="020F0502020204030204" pitchFamily="34" charset="0"/>
              </a:rPr>
              <a:t>Target web page for showing customers list, form and details components</a:t>
            </a:r>
          </a:p>
        </p:txBody>
      </p:sp>
      <p:grpSp>
        <p:nvGrpSpPr>
          <p:cNvPr id="11" name="Group 10">
            <a:extLst>
              <a:ext uri="{FF2B5EF4-FFF2-40B4-BE49-F238E27FC236}">
                <a16:creationId xmlns:a16="http://schemas.microsoft.com/office/drawing/2014/main" id="{EB6FA7DE-AD15-4724-92E8-CDA68B36D559}"/>
              </a:ext>
            </a:extLst>
          </p:cNvPr>
          <p:cNvGrpSpPr/>
          <p:nvPr/>
        </p:nvGrpSpPr>
        <p:grpSpPr>
          <a:xfrm>
            <a:off x="3209792" y="1535957"/>
            <a:ext cx="6304568" cy="1167978"/>
            <a:chOff x="3499310" y="4642290"/>
            <a:chExt cx="6474700" cy="1099026"/>
          </a:xfrm>
        </p:grpSpPr>
        <p:sp>
          <p:nvSpPr>
            <p:cNvPr id="32" name="Rectangle: Rounded Corners 31">
              <a:extLst>
                <a:ext uri="{FF2B5EF4-FFF2-40B4-BE49-F238E27FC236}">
                  <a16:creationId xmlns:a16="http://schemas.microsoft.com/office/drawing/2014/main" id="{4BC9D960-58C1-4F32-8BB6-9FA94F1728CC}"/>
                </a:ext>
              </a:extLst>
            </p:cNvPr>
            <p:cNvSpPr/>
            <p:nvPr/>
          </p:nvSpPr>
          <p:spPr>
            <a:xfrm>
              <a:off x="3499310" y="4642290"/>
              <a:ext cx="1749005" cy="109902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Body Level 1"/>
                  <a:cs typeface="Calibri" panose="020F0502020204030204" pitchFamily="34" charset="0"/>
                </a:rPr>
                <a:t>List Rendering &amp; JSON data handling</a:t>
              </a:r>
            </a:p>
          </p:txBody>
        </p:sp>
        <p:sp>
          <p:nvSpPr>
            <p:cNvPr id="35" name="Rectangle: Rounded Corners 34">
              <a:extLst>
                <a:ext uri="{FF2B5EF4-FFF2-40B4-BE49-F238E27FC236}">
                  <a16:creationId xmlns:a16="http://schemas.microsoft.com/office/drawing/2014/main" id="{024DCEEE-291F-4A5C-A32D-5C45132615A4}"/>
                </a:ext>
              </a:extLst>
            </p:cNvPr>
            <p:cNvSpPr/>
            <p:nvPr/>
          </p:nvSpPr>
          <p:spPr>
            <a:xfrm>
              <a:off x="5792703" y="4642290"/>
              <a:ext cx="1524000" cy="104409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Body Level 1"/>
                  <a:cs typeface="Calibri" panose="020F0502020204030204" pitchFamily="34" charset="0"/>
                </a:rPr>
                <a:t>Styling UI with </a:t>
              </a:r>
              <a:r>
                <a:rPr lang="en-US" sz="1600" dirty="0" err="1">
                  <a:solidFill>
                    <a:schemeClr val="bg1"/>
                  </a:solidFill>
                  <a:latin typeface="Body Level 1"/>
                  <a:cs typeface="Calibri" panose="020F0502020204030204" pitchFamily="34" charset="0"/>
                </a:rPr>
                <a:t>Boostrap</a:t>
              </a:r>
              <a:endParaRPr lang="en-US" sz="1600" dirty="0">
                <a:solidFill>
                  <a:schemeClr val="bg1"/>
                </a:solidFill>
                <a:latin typeface="Body Level 1"/>
                <a:cs typeface="Calibri" panose="020F0502020204030204" pitchFamily="34" charset="0"/>
              </a:endParaRPr>
            </a:p>
          </p:txBody>
        </p:sp>
        <p:sp>
          <p:nvSpPr>
            <p:cNvPr id="36" name="Rectangle: Rounded Corners 35">
              <a:extLst>
                <a:ext uri="{FF2B5EF4-FFF2-40B4-BE49-F238E27FC236}">
                  <a16:creationId xmlns:a16="http://schemas.microsoft.com/office/drawing/2014/main" id="{50F4F333-3876-4724-8D55-D2C6CA3A9073}"/>
                </a:ext>
              </a:extLst>
            </p:cNvPr>
            <p:cNvSpPr/>
            <p:nvPr/>
          </p:nvSpPr>
          <p:spPr>
            <a:xfrm>
              <a:off x="7861090" y="4642290"/>
              <a:ext cx="2112920" cy="104409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Body Level 1"/>
                  <a:cs typeface="Calibri" panose="020F0502020204030204" pitchFamily="34" charset="0"/>
                </a:rPr>
                <a:t>Component Hierarchy &amp; Intercomponent communication</a:t>
              </a:r>
            </a:p>
          </p:txBody>
        </p:sp>
        <p:sp>
          <p:nvSpPr>
            <p:cNvPr id="37" name="Arrow: Right 36">
              <a:extLst>
                <a:ext uri="{FF2B5EF4-FFF2-40B4-BE49-F238E27FC236}">
                  <a16:creationId xmlns:a16="http://schemas.microsoft.com/office/drawing/2014/main" id="{7CA27DB9-5994-45DF-BD43-70172D20A861}"/>
                </a:ext>
              </a:extLst>
            </p:cNvPr>
            <p:cNvSpPr/>
            <p:nvPr/>
          </p:nvSpPr>
          <p:spPr>
            <a:xfrm>
              <a:off x="5248316" y="4928242"/>
              <a:ext cx="544388" cy="337994"/>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ody Level 1"/>
              </a:endParaRPr>
            </a:p>
          </p:txBody>
        </p:sp>
        <p:sp>
          <p:nvSpPr>
            <p:cNvPr id="38" name="Arrow: Right 37">
              <a:extLst>
                <a:ext uri="{FF2B5EF4-FFF2-40B4-BE49-F238E27FC236}">
                  <a16:creationId xmlns:a16="http://schemas.microsoft.com/office/drawing/2014/main" id="{627ECF95-85FE-4CE9-8D81-DB754FAE503A}"/>
                </a:ext>
              </a:extLst>
            </p:cNvPr>
            <p:cNvSpPr/>
            <p:nvPr/>
          </p:nvSpPr>
          <p:spPr>
            <a:xfrm>
              <a:off x="7316704" y="4965662"/>
              <a:ext cx="544388" cy="340671"/>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ody Level 1"/>
              </a:endParaRPr>
            </a:p>
          </p:txBody>
        </p:sp>
      </p:grpSp>
      <p:sp>
        <p:nvSpPr>
          <p:cNvPr id="34" name="Speech Bubble: Oval 33">
            <a:extLst>
              <a:ext uri="{FF2B5EF4-FFF2-40B4-BE49-F238E27FC236}">
                <a16:creationId xmlns:a16="http://schemas.microsoft.com/office/drawing/2014/main" id="{7945FE48-896B-47E4-B329-44143EB05AE5}"/>
              </a:ext>
            </a:extLst>
          </p:cNvPr>
          <p:cNvSpPr/>
          <p:nvPr/>
        </p:nvSpPr>
        <p:spPr>
          <a:xfrm>
            <a:off x="4141037" y="5645705"/>
            <a:ext cx="2043863" cy="827172"/>
          </a:xfrm>
          <a:prstGeom prst="wedgeEllipseCallout">
            <a:avLst>
              <a:gd name="adj1" fmla="val -57982"/>
              <a:gd name="adj2" fmla="val -130534"/>
            </a:avLst>
          </a:prstGeom>
          <a:solidFill>
            <a:srgbClr val="F9FC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ody Level 1"/>
                <a:cs typeface="Calibri" panose="020F0502020204030204" pitchFamily="34" charset="0"/>
              </a:rPr>
              <a:t>Cheat Sheet for React</a:t>
            </a:r>
          </a:p>
        </p:txBody>
      </p:sp>
      <p:sp>
        <p:nvSpPr>
          <p:cNvPr id="44" name="Rectangle: Rounded Corners 43">
            <a:extLst>
              <a:ext uri="{FF2B5EF4-FFF2-40B4-BE49-F238E27FC236}">
                <a16:creationId xmlns:a16="http://schemas.microsoft.com/office/drawing/2014/main" id="{6B82C8C9-11EE-4206-A2F2-A01B2668B9FE}"/>
              </a:ext>
            </a:extLst>
          </p:cNvPr>
          <p:cNvSpPr/>
          <p:nvPr/>
        </p:nvSpPr>
        <p:spPr>
          <a:xfrm>
            <a:off x="7533160" y="3429000"/>
            <a:ext cx="1905000" cy="8994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Body Level 1"/>
                <a:cs typeface="Calibri" panose="020F0502020204030204" pitchFamily="34" charset="0"/>
              </a:rPr>
              <a:t>React forms and basic form handling</a:t>
            </a:r>
          </a:p>
        </p:txBody>
      </p:sp>
      <p:sp>
        <p:nvSpPr>
          <p:cNvPr id="52" name="Rectangle: Rounded Corners 51">
            <a:extLst>
              <a:ext uri="{FF2B5EF4-FFF2-40B4-BE49-F238E27FC236}">
                <a16:creationId xmlns:a16="http://schemas.microsoft.com/office/drawing/2014/main" id="{055669F2-8D1B-443E-99AE-D0BE5354BC9A}"/>
              </a:ext>
            </a:extLst>
          </p:cNvPr>
          <p:cNvSpPr/>
          <p:nvPr/>
        </p:nvSpPr>
        <p:spPr>
          <a:xfrm>
            <a:off x="7456960" y="5111854"/>
            <a:ext cx="2126878" cy="827172"/>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Body Level 1"/>
                <a:cs typeface="Calibri" panose="020F0502020204030204" pitchFamily="34" charset="0"/>
              </a:rPr>
              <a:t>Stateful vs Stateless components</a:t>
            </a:r>
          </a:p>
        </p:txBody>
      </p:sp>
      <p:sp>
        <p:nvSpPr>
          <p:cNvPr id="53" name="Arrow: Right 52">
            <a:extLst>
              <a:ext uri="{FF2B5EF4-FFF2-40B4-BE49-F238E27FC236}">
                <a16:creationId xmlns:a16="http://schemas.microsoft.com/office/drawing/2014/main" id="{9CE3D361-1350-410C-BA1C-0A5EAC347146}"/>
              </a:ext>
            </a:extLst>
          </p:cNvPr>
          <p:cNvSpPr/>
          <p:nvPr/>
        </p:nvSpPr>
        <p:spPr>
          <a:xfrm>
            <a:off x="1981199" y="4047038"/>
            <a:ext cx="694385" cy="359199"/>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ody Level 1"/>
            </a:endParaRPr>
          </a:p>
        </p:txBody>
      </p:sp>
      <p:sp>
        <p:nvSpPr>
          <p:cNvPr id="20" name="Arrow: Up-Down 19">
            <a:extLst>
              <a:ext uri="{FF2B5EF4-FFF2-40B4-BE49-F238E27FC236}">
                <a16:creationId xmlns:a16="http://schemas.microsoft.com/office/drawing/2014/main" id="{F25C5A42-2391-4D93-8373-52A76FA90ABC}"/>
              </a:ext>
            </a:extLst>
          </p:cNvPr>
          <p:cNvSpPr/>
          <p:nvPr/>
        </p:nvSpPr>
        <p:spPr>
          <a:xfrm>
            <a:off x="3908915" y="2719396"/>
            <a:ext cx="304800" cy="899405"/>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Body Level 1"/>
            </a:endParaRPr>
          </a:p>
        </p:txBody>
      </p:sp>
      <p:sp>
        <p:nvSpPr>
          <p:cNvPr id="21" name="Arrow: Up-Down 20">
            <a:extLst>
              <a:ext uri="{FF2B5EF4-FFF2-40B4-BE49-F238E27FC236}">
                <a16:creationId xmlns:a16="http://schemas.microsoft.com/office/drawing/2014/main" id="{339B52E3-0C37-4980-BBBD-B5E384A3CC44}"/>
              </a:ext>
            </a:extLst>
          </p:cNvPr>
          <p:cNvSpPr/>
          <p:nvPr/>
        </p:nvSpPr>
        <p:spPr>
          <a:xfrm>
            <a:off x="8333260" y="2645552"/>
            <a:ext cx="304800" cy="783448"/>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Body Level 1"/>
            </a:endParaRPr>
          </a:p>
        </p:txBody>
      </p:sp>
      <p:sp>
        <p:nvSpPr>
          <p:cNvPr id="22" name="Arrow: Up-Down 21">
            <a:extLst>
              <a:ext uri="{FF2B5EF4-FFF2-40B4-BE49-F238E27FC236}">
                <a16:creationId xmlns:a16="http://schemas.microsoft.com/office/drawing/2014/main" id="{74BFCF79-23F2-4F87-849B-1968E3D2A397}"/>
              </a:ext>
            </a:extLst>
          </p:cNvPr>
          <p:cNvSpPr/>
          <p:nvPr/>
        </p:nvSpPr>
        <p:spPr>
          <a:xfrm>
            <a:off x="8333260" y="4339845"/>
            <a:ext cx="304800" cy="723466"/>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Body Level 1"/>
            </a:endParaRPr>
          </a:p>
        </p:txBody>
      </p:sp>
      <p:sp>
        <p:nvSpPr>
          <p:cNvPr id="4" name="Slide Number Placeholder 3">
            <a:extLst>
              <a:ext uri="{FF2B5EF4-FFF2-40B4-BE49-F238E27FC236}">
                <a16:creationId xmlns:a16="http://schemas.microsoft.com/office/drawing/2014/main" id="{7526D4C6-B4A3-CC31-3425-BF774F471854}"/>
              </a:ext>
            </a:extLst>
          </p:cNvPr>
          <p:cNvSpPr>
            <a:spLocks noGrp="1"/>
          </p:cNvSpPr>
          <p:nvPr>
            <p:ph type="sldNum" sz="quarter" idx="12"/>
          </p:nvPr>
        </p:nvSpPr>
        <p:spPr/>
        <p:txBody>
          <a:bodyPr/>
          <a:lstStyle/>
          <a:p>
            <a:fld id="{91496F9C-7FEE-48F2-A86C-DCFACBAB2156}" type="slidenum">
              <a:rPr lang="en-US" smtClean="0"/>
              <a:pPr/>
              <a:t>40</a:t>
            </a:fld>
            <a:endParaRPr lang="en-US"/>
          </a:p>
        </p:txBody>
      </p:sp>
    </p:spTree>
    <p:extLst>
      <p:ext uri="{BB962C8B-B14F-4D97-AF65-F5344CB8AC3E}">
        <p14:creationId xmlns:p14="http://schemas.microsoft.com/office/powerpoint/2010/main" val="1066416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34493-8C2D-4336-97D3-FDD41527BEB3}"/>
              </a:ext>
            </a:extLst>
          </p:cNvPr>
          <p:cNvSpPr>
            <a:spLocks noGrp="1"/>
          </p:cNvSpPr>
          <p:nvPr>
            <p:ph type="title"/>
          </p:nvPr>
        </p:nvSpPr>
        <p:spPr/>
        <p:txBody>
          <a:bodyPr/>
          <a:lstStyle/>
          <a:p>
            <a:r>
              <a:rPr lang="en-IN" dirty="0"/>
              <a:t>Module 2 - Overview</a:t>
            </a:r>
          </a:p>
        </p:txBody>
      </p:sp>
      <p:sp>
        <p:nvSpPr>
          <p:cNvPr id="3" name="Content Placeholder 2">
            <a:extLst>
              <a:ext uri="{FF2B5EF4-FFF2-40B4-BE49-F238E27FC236}">
                <a16:creationId xmlns:a16="http://schemas.microsoft.com/office/drawing/2014/main" id="{3CBF1EDE-FFDE-471A-B572-6496F3E061A4}"/>
              </a:ext>
            </a:extLst>
          </p:cNvPr>
          <p:cNvSpPr>
            <a:spLocks noGrp="1"/>
          </p:cNvSpPr>
          <p:nvPr>
            <p:ph idx="1"/>
          </p:nvPr>
        </p:nvSpPr>
        <p:spPr/>
        <p:txBody>
          <a:bodyPr>
            <a:normAutofit fontScale="55000" lnSpcReduction="20000"/>
          </a:bodyPr>
          <a:lstStyle/>
          <a:p>
            <a:r>
              <a:rPr lang="en-US" dirty="0"/>
              <a:t>As part of this module, we will cover some advanced concepts of react that will help in building real world components and applications</a:t>
            </a:r>
          </a:p>
          <a:p>
            <a:r>
              <a:rPr lang="en-US" dirty="0"/>
              <a:t>The concepts that we are covering in this module are</a:t>
            </a:r>
          </a:p>
          <a:p>
            <a:pPr lvl="1"/>
            <a:r>
              <a:rPr lang="en-US" sz="1800" dirty="0">
                <a:latin typeface="Body Level 1"/>
              </a:rPr>
              <a:t>List rendering</a:t>
            </a:r>
          </a:p>
          <a:p>
            <a:pPr lvl="1"/>
            <a:r>
              <a:rPr lang="en-US" sz="1800" dirty="0">
                <a:latin typeface="Body Level 1"/>
              </a:rPr>
              <a:t>Using JSON data</a:t>
            </a:r>
          </a:p>
          <a:p>
            <a:pPr lvl="1"/>
            <a:r>
              <a:rPr lang="en-US" sz="1800" dirty="0">
                <a:latin typeface="Body Level 1"/>
              </a:rPr>
              <a:t>Installing and adding 3</a:t>
            </a:r>
            <a:r>
              <a:rPr lang="en-US" sz="1800" baseline="30000" dirty="0">
                <a:latin typeface="Body Level 1"/>
              </a:rPr>
              <a:t>rd</a:t>
            </a:r>
            <a:r>
              <a:rPr lang="en-US" sz="1800" dirty="0">
                <a:latin typeface="Body Level 1"/>
              </a:rPr>
              <a:t> party libraries</a:t>
            </a:r>
          </a:p>
          <a:p>
            <a:pPr lvl="1"/>
            <a:r>
              <a:rPr lang="en-US" sz="1800" dirty="0">
                <a:latin typeface="Body Level 1"/>
              </a:rPr>
              <a:t>Using bootstrap UI library in our react apps</a:t>
            </a:r>
          </a:p>
          <a:p>
            <a:pPr lvl="1"/>
            <a:endParaRPr lang="en-US" sz="1800" dirty="0">
              <a:latin typeface="Body Level 1"/>
            </a:endParaRPr>
          </a:p>
          <a:p>
            <a:pPr lvl="1"/>
            <a:r>
              <a:rPr lang="en-US" sz="1800" dirty="0">
                <a:latin typeface="Body Level 1"/>
              </a:rPr>
              <a:t>Advanced component hierarchy</a:t>
            </a:r>
          </a:p>
          <a:p>
            <a:pPr lvl="1"/>
            <a:r>
              <a:rPr lang="en-US" sz="1800" dirty="0">
                <a:latin typeface="Body Level 1"/>
              </a:rPr>
              <a:t>Stateless vs Stateful components</a:t>
            </a:r>
          </a:p>
          <a:p>
            <a:pPr lvl="1"/>
            <a:r>
              <a:rPr lang="en-US" sz="1800" dirty="0">
                <a:latin typeface="Body Level 1"/>
              </a:rPr>
              <a:t>React </a:t>
            </a:r>
            <a:r>
              <a:rPr lang="en-US" sz="1800" dirty="0" err="1">
                <a:latin typeface="Body Level 1"/>
              </a:rPr>
              <a:t>devtools</a:t>
            </a:r>
            <a:endParaRPr lang="en-US" sz="1800" dirty="0">
              <a:latin typeface="Body Level 1"/>
            </a:endParaRPr>
          </a:p>
          <a:p>
            <a:pPr lvl="1"/>
            <a:r>
              <a:rPr lang="en-US" sz="1800" dirty="0">
                <a:latin typeface="Body Level 1"/>
              </a:rPr>
              <a:t>Forms and form handling in React</a:t>
            </a:r>
          </a:p>
          <a:p>
            <a:pPr lvl="1"/>
            <a:r>
              <a:rPr lang="en-US" sz="1800" dirty="0">
                <a:latin typeface="Body Level 1"/>
              </a:rPr>
              <a:t>Parent to child communication through props</a:t>
            </a:r>
          </a:p>
          <a:p>
            <a:pPr lvl="1"/>
            <a:r>
              <a:rPr lang="en-US" sz="1800" dirty="0">
                <a:latin typeface="Body Level 1"/>
              </a:rPr>
              <a:t>Child to parent communication through events</a:t>
            </a:r>
          </a:p>
          <a:p>
            <a:pPr lvl="1"/>
            <a:r>
              <a:rPr lang="en-US" sz="1800" dirty="0">
                <a:latin typeface="Body Level 1"/>
              </a:rPr>
              <a:t>Conditional rendering of components</a:t>
            </a:r>
          </a:p>
          <a:p>
            <a:pPr marL="457200" lvl="1" indent="0">
              <a:buNone/>
            </a:pPr>
            <a:r>
              <a:rPr lang="en-US" sz="1800" dirty="0">
                <a:latin typeface="Body Level 1"/>
              </a:rPr>
              <a:t> </a:t>
            </a:r>
          </a:p>
          <a:p>
            <a:pPr marL="457200" lvl="1" indent="0">
              <a:buNone/>
            </a:pPr>
            <a:endParaRPr lang="en-IN" sz="1800" dirty="0">
              <a:latin typeface="Body Level 1"/>
            </a:endParaRPr>
          </a:p>
          <a:p>
            <a:endParaRPr lang="en-US" dirty="0"/>
          </a:p>
        </p:txBody>
      </p:sp>
      <p:sp>
        <p:nvSpPr>
          <p:cNvPr id="4" name="Slide Number Placeholder 3">
            <a:extLst>
              <a:ext uri="{FF2B5EF4-FFF2-40B4-BE49-F238E27FC236}">
                <a16:creationId xmlns:a16="http://schemas.microsoft.com/office/drawing/2014/main" id="{CA7C4BD8-9752-1891-F9F9-17C0E7CBB7D0}"/>
              </a:ext>
            </a:extLst>
          </p:cNvPr>
          <p:cNvSpPr>
            <a:spLocks noGrp="1"/>
          </p:cNvSpPr>
          <p:nvPr>
            <p:ph type="sldNum" sz="quarter" idx="12"/>
          </p:nvPr>
        </p:nvSpPr>
        <p:spPr/>
        <p:txBody>
          <a:bodyPr/>
          <a:lstStyle/>
          <a:p>
            <a:fld id="{91496F9C-7FEE-48F2-A86C-DCFACBAB2156}" type="slidenum">
              <a:rPr lang="en-US" smtClean="0"/>
              <a:pPr/>
              <a:t>41</a:t>
            </a:fld>
            <a:endParaRPr lang="en-US"/>
          </a:p>
        </p:txBody>
      </p:sp>
    </p:spTree>
    <p:extLst>
      <p:ext uri="{BB962C8B-B14F-4D97-AF65-F5344CB8AC3E}">
        <p14:creationId xmlns:p14="http://schemas.microsoft.com/office/powerpoint/2010/main" val="3241450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32AF5-F4BD-4B93-978A-654B5BDA01DC}"/>
              </a:ext>
            </a:extLst>
          </p:cNvPr>
          <p:cNvSpPr>
            <a:spLocks noGrp="1"/>
          </p:cNvSpPr>
          <p:nvPr>
            <p:ph type="ctrTitle"/>
          </p:nvPr>
        </p:nvSpPr>
        <p:spPr/>
        <p:txBody>
          <a:bodyPr/>
          <a:lstStyle/>
          <a:p>
            <a:r>
              <a:rPr lang="en-US" dirty="0"/>
              <a:t>Introducing Use Case – 2 </a:t>
            </a:r>
          </a:p>
        </p:txBody>
      </p:sp>
      <p:sp>
        <p:nvSpPr>
          <p:cNvPr id="3" name="Subtitle 2">
            <a:extLst>
              <a:ext uri="{FF2B5EF4-FFF2-40B4-BE49-F238E27FC236}">
                <a16:creationId xmlns:a16="http://schemas.microsoft.com/office/drawing/2014/main" id="{7DBD2B43-EBE3-4123-A738-3F82CB3C00D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82600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282D58-4D7C-46FE-AEBF-FC2D029E95DA}"/>
              </a:ext>
            </a:extLst>
          </p:cNvPr>
          <p:cNvSpPr/>
          <p:nvPr/>
        </p:nvSpPr>
        <p:spPr>
          <a:xfrm>
            <a:off x="324091" y="1147558"/>
            <a:ext cx="8743709" cy="55296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D0D5B3-6A3D-4CA4-B48A-BD670D9E7668}"/>
              </a:ext>
            </a:extLst>
          </p:cNvPr>
          <p:cNvSpPr>
            <a:spLocks noGrp="1"/>
          </p:cNvSpPr>
          <p:nvPr>
            <p:ph type="title"/>
          </p:nvPr>
        </p:nvSpPr>
        <p:spPr/>
        <p:txBody>
          <a:bodyPr/>
          <a:lstStyle/>
          <a:p>
            <a:r>
              <a:rPr lang="en-US" dirty="0"/>
              <a:t>Presenting Use Case 2</a:t>
            </a:r>
          </a:p>
        </p:txBody>
      </p:sp>
      <p:pic>
        <p:nvPicPr>
          <p:cNvPr id="5" name="Picture 4">
            <a:extLst>
              <a:ext uri="{FF2B5EF4-FFF2-40B4-BE49-F238E27FC236}">
                <a16:creationId xmlns:a16="http://schemas.microsoft.com/office/drawing/2014/main" id="{37D0FAAB-E63D-425F-A03F-B0F00B7BD0A2}"/>
              </a:ext>
            </a:extLst>
          </p:cNvPr>
          <p:cNvPicPr>
            <a:picLocks noChangeAspect="1"/>
          </p:cNvPicPr>
          <p:nvPr/>
        </p:nvPicPr>
        <p:blipFill>
          <a:blip r:embed="rId3"/>
          <a:stretch>
            <a:fillRect/>
          </a:stretch>
        </p:blipFill>
        <p:spPr>
          <a:xfrm>
            <a:off x="609600" y="1295400"/>
            <a:ext cx="8077200" cy="5085273"/>
          </a:xfrm>
          <a:prstGeom prst="rect">
            <a:avLst/>
          </a:prstGeom>
        </p:spPr>
      </p:pic>
      <p:sp>
        <p:nvSpPr>
          <p:cNvPr id="3" name="Slide Number Placeholder 2">
            <a:extLst>
              <a:ext uri="{FF2B5EF4-FFF2-40B4-BE49-F238E27FC236}">
                <a16:creationId xmlns:a16="http://schemas.microsoft.com/office/drawing/2014/main" id="{653C52A2-9806-8598-AA5D-01A42A7AD86B}"/>
              </a:ext>
            </a:extLst>
          </p:cNvPr>
          <p:cNvSpPr>
            <a:spLocks noGrp="1"/>
          </p:cNvSpPr>
          <p:nvPr>
            <p:ph type="sldNum" sz="quarter" idx="12"/>
          </p:nvPr>
        </p:nvSpPr>
        <p:spPr/>
        <p:txBody>
          <a:bodyPr/>
          <a:lstStyle/>
          <a:p>
            <a:fld id="{91496F9C-7FEE-48F2-A86C-DCFACBAB2156}" type="slidenum">
              <a:rPr lang="en-US" smtClean="0"/>
              <a:pPr/>
              <a:t>43</a:t>
            </a:fld>
            <a:endParaRPr lang="en-US"/>
          </a:p>
        </p:txBody>
      </p:sp>
    </p:spTree>
    <p:extLst>
      <p:ext uri="{BB962C8B-B14F-4D97-AF65-F5344CB8AC3E}">
        <p14:creationId xmlns:p14="http://schemas.microsoft.com/office/powerpoint/2010/main" val="432894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23323-2453-4BBF-B7BC-6EBB47C4A000}"/>
              </a:ext>
            </a:extLst>
          </p:cNvPr>
          <p:cNvSpPr>
            <a:spLocks noGrp="1"/>
          </p:cNvSpPr>
          <p:nvPr>
            <p:ph type="title"/>
          </p:nvPr>
        </p:nvSpPr>
        <p:spPr/>
        <p:txBody>
          <a:bodyPr/>
          <a:lstStyle/>
          <a:p>
            <a:r>
              <a:rPr lang="en-IN" dirty="0"/>
              <a:t>Use case 2 - Explanation</a:t>
            </a:r>
          </a:p>
        </p:txBody>
      </p:sp>
      <p:sp>
        <p:nvSpPr>
          <p:cNvPr id="3" name="Content Placeholder 2">
            <a:extLst>
              <a:ext uri="{FF2B5EF4-FFF2-40B4-BE49-F238E27FC236}">
                <a16:creationId xmlns:a16="http://schemas.microsoft.com/office/drawing/2014/main" id="{D6DF1F70-11BA-4416-A5C9-555163BEDE0A}"/>
              </a:ext>
            </a:extLst>
          </p:cNvPr>
          <p:cNvSpPr>
            <a:spLocks noGrp="1"/>
          </p:cNvSpPr>
          <p:nvPr>
            <p:ph idx="1"/>
          </p:nvPr>
        </p:nvSpPr>
        <p:spPr>
          <a:xfrm>
            <a:off x="324091" y="1323000"/>
            <a:ext cx="9259747" cy="5153999"/>
          </a:xfrm>
        </p:spPr>
        <p:txBody>
          <a:bodyPr>
            <a:normAutofit lnSpcReduction="10000"/>
          </a:bodyPr>
          <a:lstStyle/>
          <a:p>
            <a:r>
              <a:rPr lang="en-IN" sz="1600" dirty="0"/>
              <a:t>As part of this use case, Create a react app with a single page which contains the below components and interactions between them</a:t>
            </a:r>
          </a:p>
          <a:p>
            <a:r>
              <a:rPr lang="en-IN" sz="1600" dirty="0"/>
              <a:t>Ensure that the entire page has a left and a right margin of equal width</a:t>
            </a:r>
          </a:p>
          <a:p>
            <a:r>
              <a:rPr lang="en-IN" sz="1600" dirty="0"/>
              <a:t>Create all the below mentioned components under </a:t>
            </a:r>
            <a:r>
              <a:rPr lang="en-IN" sz="1600" b="1" dirty="0" err="1"/>
              <a:t>src</a:t>
            </a:r>
            <a:r>
              <a:rPr lang="en-IN" sz="1600" b="1" dirty="0"/>
              <a:t>/components/customers</a:t>
            </a:r>
            <a:r>
              <a:rPr lang="en-IN" sz="1600" dirty="0"/>
              <a:t> subfolder</a:t>
            </a:r>
          </a:p>
          <a:p>
            <a:r>
              <a:rPr lang="en-IN" sz="1600" dirty="0"/>
              <a:t>Create a </a:t>
            </a:r>
            <a:r>
              <a:rPr lang="en-IN" sz="1600" b="1" dirty="0" err="1"/>
              <a:t>CustomerList</a:t>
            </a:r>
            <a:r>
              <a:rPr lang="en-IN" sz="1600" b="1" dirty="0"/>
              <a:t> </a:t>
            </a:r>
            <a:r>
              <a:rPr lang="en-IN" sz="1600" dirty="0"/>
              <a:t>component, which can show a list of customers. For this use case, pick up the customers from a json file named </a:t>
            </a:r>
            <a:r>
              <a:rPr lang="en-IN" sz="1600" b="1" dirty="0" err="1"/>
              <a:t>customers.json</a:t>
            </a:r>
            <a:endParaRPr lang="en-IN" sz="1600" b="1" dirty="0"/>
          </a:p>
          <a:p>
            <a:r>
              <a:rPr lang="en-IN" sz="1600" dirty="0"/>
              <a:t>The customer data should have 4 fields (id, </a:t>
            </a:r>
            <a:r>
              <a:rPr lang="en-IN" sz="1600" dirty="0" err="1"/>
              <a:t>firstName</a:t>
            </a:r>
            <a:r>
              <a:rPr lang="en-IN" sz="1600" dirty="0"/>
              <a:t>, </a:t>
            </a:r>
            <a:r>
              <a:rPr lang="en-IN" sz="1600" dirty="0" err="1"/>
              <a:t>lastName</a:t>
            </a:r>
            <a:r>
              <a:rPr lang="en-IN" sz="1600" dirty="0"/>
              <a:t>, email)</a:t>
            </a:r>
          </a:p>
          <a:p>
            <a:r>
              <a:rPr lang="en-IN" sz="1600" dirty="0"/>
              <a:t>Ensure that the </a:t>
            </a:r>
            <a:r>
              <a:rPr lang="en-IN" sz="1600" b="1" dirty="0" err="1"/>
              <a:t>CustomerList</a:t>
            </a:r>
            <a:r>
              <a:rPr lang="en-IN" sz="1600" dirty="0"/>
              <a:t> component is displayed in the top of the page, with the title </a:t>
            </a:r>
            <a:r>
              <a:rPr lang="en-IN" sz="1600" b="1" dirty="0"/>
              <a:t>“Customer List” </a:t>
            </a:r>
            <a:r>
              <a:rPr lang="en-IN" sz="1600" dirty="0"/>
              <a:t>just above the table</a:t>
            </a:r>
          </a:p>
          <a:p>
            <a:r>
              <a:rPr lang="en-IN" sz="1600" dirty="0"/>
              <a:t>Create a </a:t>
            </a:r>
            <a:r>
              <a:rPr lang="en-IN" sz="1600" b="1" dirty="0" err="1"/>
              <a:t>CustomerForm</a:t>
            </a:r>
            <a:r>
              <a:rPr lang="en-IN" sz="1600" dirty="0"/>
              <a:t> component which contains a form to enter the new customer details. The customer form should have 3 fields </a:t>
            </a:r>
            <a:r>
              <a:rPr lang="en-IN" sz="1600" dirty="0" err="1"/>
              <a:t>i.e</a:t>
            </a:r>
            <a:r>
              <a:rPr lang="en-IN" sz="1600" dirty="0"/>
              <a:t> First Name, Last Name, Email</a:t>
            </a:r>
          </a:p>
          <a:p>
            <a:r>
              <a:rPr lang="en-IN" sz="1600" dirty="0"/>
              <a:t>Once the user enters the customer details and hit the submit button, a new customer has to be added to the list in the </a:t>
            </a:r>
            <a:r>
              <a:rPr lang="en-IN" sz="1600" b="1" dirty="0" err="1"/>
              <a:t>CustomersList</a:t>
            </a:r>
            <a:r>
              <a:rPr lang="en-IN" sz="1600" dirty="0"/>
              <a:t> component</a:t>
            </a:r>
          </a:p>
          <a:p>
            <a:r>
              <a:rPr lang="en-IN" sz="1600" dirty="0"/>
              <a:t>Create a </a:t>
            </a:r>
            <a:r>
              <a:rPr lang="en-IN" sz="1600" b="1" dirty="0" err="1"/>
              <a:t>CustomerDetails</a:t>
            </a:r>
            <a:r>
              <a:rPr lang="en-IN" sz="1600" dirty="0"/>
              <a:t> component, side-by-side to the </a:t>
            </a:r>
            <a:r>
              <a:rPr lang="en-IN" sz="1600" b="1" dirty="0" err="1"/>
              <a:t>CustomerForm</a:t>
            </a:r>
            <a:r>
              <a:rPr lang="en-IN" sz="1600" dirty="0"/>
              <a:t> component. </a:t>
            </a:r>
          </a:p>
          <a:p>
            <a:r>
              <a:rPr lang="en-IN" sz="1600" dirty="0"/>
              <a:t>When the user clicks/selects a row in the </a:t>
            </a:r>
            <a:r>
              <a:rPr lang="en-IN" sz="1600" b="1" dirty="0" err="1"/>
              <a:t>CustomersList</a:t>
            </a:r>
            <a:r>
              <a:rPr lang="en-IN" sz="1600" dirty="0"/>
              <a:t> component, then the </a:t>
            </a:r>
            <a:r>
              <a:rPr lang="en-IN" sz="1600" b="1" dirty="0" err="1"/>
              <a:t>CustomerDetails</a:t>
            </a:r>
            <a:r>
              <a:rPr lang="en-IN" sz="1600" b="1" dirty="0"/>
              <a:t> </a:t>
            </a:r>
            <a:r>
              <a:rPr lang="en-IN" sz="1600" dirty="0"/>
              <a:t>component should show up or update itself with the corresponding customer details</a:t>
            </a:r>
          </a:p>
          <a:p>
            <a:endParaRPr lang="en-IN" sz="1600" dirty="0"/>
          </a:p>
          <a:p>
            <a:endParaRPr lang="en-IN" sz="1600" dirty="0"/>
          </a:p>
          <a:p>
            <a:pPr lvl="1"/>
            <a:endParaRPr lang="en-IN" b="1" dirty="0"/>
          </a:p>
          <a:p>
            <a:pPr lvl="1"/>
            <a:endParaRPr lang="en-IN" b="1" dirty="0"/>
          </a:p>
        </p:txBody>
      </p:sp>
      <p:sp>
        <p:nvSpPr>
          <p:cNvPr id="4" name="Slide Number Placeholder 3">
            <a:extLst>
              <a:ext uri="{FF2B5EF4-FFF2-40B4-BE49-F238E27FC236}">
                <a16:creationId xmlns:a16="http://schemas.microsoft.com/office/drawing/2014/main" id="{A89A478B-811B-387B-7318-5C01DBA48028}"/>
              </a:ext>
            </a:extLst>
          </p:cNvPr>
          <p:cNvSpPr>
            <a:spLocks noGrp="1"/>
          </p:cNvSpPr>
          <p:nvPr>
            <p:ph type="sldNum" sz="quarter" idx="12"/>
          </p:nvPr>
        </p:nvSpPr>
        <p:spPr/>
        <p:txBody>
          <a:bodyPr/>
          <a:lstStyle/>
          <a:p>
            <a:fld id="{91496F9C-7FEE-48F2-A86C-DCFACBAB2156}" type="slidenum">
              <a:rPr lang="en-US" smtClean="0"/>
              <a:pPr/>
              <a:t>44</a:t>
            </a:fld>
            <a:endParaRPr lang="en-US"/>
          </a:p>
        </p:txBody>
      </p:sp>
    </p:spTree>
    <p:extLst>
      <p:ext uri="{BB962C8B-B14F-4D97-AF65-F5344CB8AC3E}">
        <p14:creationId xmlns:p14="http://schemas.microsoft.com/office/powerpoint/2010/main" val="3756144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34493-8C2D-4336-97D3-FDD41527BEB3}"/>
              </a:ext>
            </a:extLst>
          </p:cNvPr>
          <p:cNvSpPr>
            <a:spLocks noGrp="1"/>
          </p:cNvSpPr>
          <p:nvPr>
            <p:ph type="title"/>
          </p:nvPr>
        </p:nvSpPr>
        <p:spPr/>
        <p:txBody>
          <a:bodyPr/>
          <a:lstStyle/>
          <a:p>
            <a:r>
              <a:rPr lang="en-IN" dirty="0"/>
              <a:t>Rendering Lists</a:t>
            </a:r>
          </a:p>
        </p:txBody>
      </p:sp>
      <p:sp>
        <p:nvSpPr>
          <p:cNvPr id="3" name="Content Placeholder 2">
            <a:extLst>
              <a:ext uri="{FF2B5EF4-FFF2-40B4-BE49-F238E27FC236}">
                <a16:creationId xmlns:a16="http://schemas.microsoft.com/office/drawing/2014/main" id="{3CBF1EDE-FFDE-471A-B572-6496F3E061A4}"/>
              </a:ext>
            </a:extLst>
          </p:cNvPr>
          <p:cNvSpPr>
            <a:spLocks noGrp="1"/>
          </p:cNvSpPr>
          <p:nvPr>
            <p:ph idx="1"/>
          </p:nvPr>
        </p:nvSpPr>
        <p:spPr/>
        <p:txBody>
          <a:bodyPr/>
          <a:lstStyle/>
          <a:p>
            <a:r>
              <a:rPr lang="en-US" dirty="0"/>
              <a:t>You can build collections of elements and include them in JSX using curly braces {}</a:t>
            </a:r>
          </a:p>
          <a:p>
            <a:r>
              <a:rPr lang="en-US" dirty="0"/>
              <a:t>Lets assume we want to display a list of items in an unordered list or want to display a list of items in a table, we need to render multiple elements inside a component</a:t>
            </a:r>
          </a:p>
          <a:p>
            <a:r>
              <a:rPr lang="en-US" dirty="0"/>
              <a:t>So, we loop through the items array using the JavaScript map() function and return a &lt;li&gt; or &lt;tr&gt; element for each item. Finally we use/assign the array of react elements inside a component</a:t>
            </a:r>
            <a:endParaRPr lang="en-IN" dirty="0"/>
          </a:p>
        </p:txBody>
      </p:sp>
      <p:pic>
        <p:nvPicPr>
          <p:cNvPr id="6" name="Picture 5">
            <a:extLst>
              <a:ext uri="{FF2B5EF4-FFF2-40B4-BE49-F238E27FC236}">
                <a16:creationId xmlns:a16="http://schemas.microsoft.com/office/drawing/2014/main" id="{ECFAE20A-6CCD-4054-A486-A30E53928F5E}"/>
              </a:ext>
            </a:extLst>
          </p:cNvPr>
          <p:cNvPicPr>
            <a:picLocks noChangeAspect="1"/>
          </p:cNvPicPr>
          <p:nvPr/>
        </p:nvPicPr>
        <p:blipFill>
          <a:blip r:embed="rId2"/>
          <a:stretch>
            <a:fillRect/>
          </a:stretch>
        </p:blipFill>
        <p:spPr>
          <a:xfrm>
            <a:off x="838200" y="2971801"/>
            <a:ext cx="4953000" cy="1975028"/>
          </a:xfrm>
          <a:prstGeom prst="rect">
            <a:avLst/>
          </a:prstGeom>
        </p:spPr>
      </p:pic>
      <p:sp>
        <p:nvSpPr>
          <p:cNvPr id="4" name="Slide Number Placeholder 3">
            <a:extLst>
              <a:ext uri="{FF2B5EF4-FFF2-40B4-BE49-F238E27FC236}">
                <a16:creationId xmlns:a16="http://schemas.microsoft.com/office/drawing/2014/main" id="{438EF878-3AE1-2DC5-30AE-34EAD09BE80A}"/>
              </a:ext>
            </a:extLst>
          </p:cNvPr>
          <p:cNvSpPr>
            <a:spLocks noGrp="1"/>
          </p:cNvSpPr>
          <p:nvPr>
            <p:ph type="sldNum" sz="quarter" idx="12"/>
          </p:nvPr>
        </p:nvSpPr>
        <p:spPr/>
        <p:txBody>
          <a:bodyPr/>
          <a:lstStyle/>
          <a:p>
            <a:fld id="{91496F9C-7FEE-48F2-A86C-DCFACBAB2156}" type="slidenum">
              <a:rPr lang="en-US" smtClean="0"/>
              <a:pPr/>
              <a:t>45</a:t>
            </a:fld>
            <a:endParaRPr lang="en-US"/>
          </a:p>
        </p:txBody>
      </p:sp>
    </p:spTree>
    <p:extLst>
      <p:ext uri="{BB962C8B-B14F-4D97-AF65-F5344CB8AC3E}">
        <p14:creationId xmlns:p14="http://schemas.microsoft.com/office/powerpoint/2010/main" val="2440497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37BB0-192A-4719-8593-8113299149D9}"/>
              </a:ext>
            </a:extLst>
          </p:cNvPr>
          <p:cNvSpPr>
            <a:spLocks noGrp="1"/>
          </p:cNvSpPr>
          <p:nvPr>
            <p:ph type="title"/>
          </p:nvPr>
        </p:nvSpPr>
        <p:spPr/>
        <p:txBody>
          <a:bodyPr/>
          <a:lstStyle/>
          <a:p>
            <a:r>
              <a:rPr lang="en-IN" dirty="0"/>
              <a:t>JSON sample data</a:t>
            </a:r>
          </a:p>
        </p:txBody>
      </p:sp>
      <p:sp>
        <p:nvSpPr>
          <p:cNvPr id="3" name="Content Placeholder 2">
            <a:extLst>
              <a:ext uri="{FF2B5EF4-FFF2-40B4-BE49-F238E27FC236}">
                <a16:creationId xmlns:a16="http://schemas.microsoft.com/office/drawing/2014/main" id="{5E621DF3-5C4B-4F8F-AAB3-27EE755DE6AE}"/>
              </a:ext>
            </a:extLst>
          </p:cNvPr>
          <p:cNvSpPr>
            <a:spLocks noGrp="1"/>
          </p:cNvSpPr>
          <p:nvPr>
            <p:ph idx="1"/>
          </p:nvPr>
        </p:nvSpPr>
        <p:spPr>
          <a:xfrm>
            <a:off x="324091" y="1323000"/>
            <a:ext cx="9259747" cy="5153999"/>
          </a:xfrm>
        </p:spPr>
        <p:txBody>
          <a:bodyPr/>
          <a:lstStyle/>
          <a:p>
            <a:r>
              <a:rPr lang="en-IN" dirty="0"/>
              <a:t>In the previous slide, we handled an array of numbers which is hardcoded in the code</a:t>
            </a:r>
          </a:p>
          <a:p>
            <a:r>
              <a:rPr lang="en-IN" dirty="0"/>
              <a:t>In many scenarios, we might have to use a JSON file</a:t>
            </a:r>
          </a:p>
          <a:p>
            <a:r>
              <a:rPr lang="en-IN" dirty="0" err="1"/>
              <a:t>E.g.</a:t>
            </a:r>
            <a:r>
              <a:rPr lang="en-IN" b="1" dirty="0" err="1"/>
              <a:t>customers.json</a:t>
            </a:r>
            <a:r>
              <a:rPr lang="en-IN" dirty="0"/>
              <a:t> or </a:t>
            </a:r>
            <a:r>
              <a:rPr lang="en-IN" b="1" dirty="0" err="1"/>
              <a:t>listOfCustomers.json</a:t>
            </a:r>
            <a:endParaRPr lang="en-IN" dirty="0"/>
          </a:p>
          <a:p>
            <a:r>
              <a:rPr lang="en-IN" dirty="0"/>
              <a:t>A sample JSON file, </a:t>
            </a:r>
            <a:r>
              <a:rPr lang="en-IN" b="1" dirty="0" err="1"/>
              <a:t>customers.json</a:t>
            </a:r>
            <a:r>
              <a:rPr lang="en-IN" dirty="0"/>
              <a:t> is shown below</a:t>
            </a:r>
          </a:p>
        </p:txBody>
      </p:sp>
      <p:pic>
        <p:nvPicPr>
          <p:cNvPr id="4" name="Picture 3">
            <a:extLst>
              <a:ext uri="{FF2B5EF4-FFF2-40B4-BE49-F238E27FC236}">
                <a16:creationId xmlns:a16="http://schemas.microsoft.com/office/drawing/2014/main" id="{455BB6B4-EC13-4575-8C90-EA54310A7E9D}"/>
              </a:ext>
            </a:extLst>
          </p:cNvPr>
          <p:cNvPicPr>
            <a:picLocks noChangeAspect="1"/>
          </p:cNvPicPr>
          <p:nvPr/>
        </p:nvPicPr>
        <p:blipFill>
          <a:blip r:embed="rId2"/>
          <a:stretch>
            <a:fillRect/>
          </a:stretch>
        </p:blipFill>
        <p:spPr>
          <a:xfrm>
            <a:off x="533400" y="2819400"/>
            <a:ext cx="5334000" cy="3308626"/>
          </a:xfrm>
          <a:prstGeom prst="rect">
            <a:avLst/>
          </a:prstGeom>
        </p:spPr>
      </p:pic>
      <p:sp>
        <p:nvSpPr>
          <p:cNvPr id="5" name="Slide Number Placeholder 4">
            <a:extLst>
              <a:ext uri="{FF2B5EF4-FFF2-40B4-BE49-F238E27FC236}">
                <a16:creationId xmlns:a16="http://schemas.microsoft.com/office/drawing/2014/main" id="{68496DC6-CC91-9E33-90B4-6FD523255185}"/>
              </a:ext>
            </a:extLst>
          </p:cNvPr>
          <p:cNvSpPr>
            <a:spLocks noGrp="1"/>
          </p:cNvSpPr>
          <p:nvPr>
            <p:ph type="sldNum" sz="quarter" idx="12"/>
          </p:nvPr>
        </p:nvSpPr>
        <p:spPr/>
        <p:txBody>
          <a:bodyPr/>
          <a:lstStyle/>
          <a:p>
            <a:fld id="{91496F9C-7FEE-48F2-A86C-DCFACBAB2156}" type="slidenum">
              <a:rPr lang="en-US" smtClean="0"/>
              <a:pPr/>
              <a:t>46</a:t>
            </a:fld>
            <a:endParaRPr lang="en-US"/>
          </a:p>
        </p:txBody>
      </p:sp>
    </p:spTree>
    <p:extLst>
      <p:ext uri="{BB962C8B-B14F-4D97-AF65-F5344CB8AC3E}">
        <p14:creationId xmlns:p14="http://schemas.microsoft.com/office/powerpoint/2010/main" val="3927463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5BCC-E50D-400A-9998-DAD7C6F09EEC}"/>
              </a:ext>
            </a:extLst>
          </p:cNvPr>
          <p:cNvSpPr>
            <a:spLocks noGrp="1"/>
          </p:cNvSpPr>
          <p:nvPr>
            <p:ph type="title"/>
          </p:nvPr>
        </p:nvSpPr>
        <p:spPr/>
        <p:txBody>
          <a:bodyPr/>
          <a:lstStyle/>
          <a:p>
            <a:r>
              <a:rPr lang="en-IN" dirty="0"/>
              <a:t>Loading JSON data in Components</a:t>
            </a:r>
          </a:p>
        </p:txBody>
      </p:sp>
      <p:sp>
        <p:nvSpPr>
          <p:cNvPr id="3" name="Content Placeholder 2">
            <a:extLst>
              <a:ext uri="{FF2B5EF4-FFF2-40B4-BE49-F238E27FC236}">
                <a16:creationId xmlns:a16="http://schemas.microsoft.com/office/drawing/2014/main" id="{6C5C7E2F-FBC4-430F-98E4-3F526CCBA715}"/>
              </a:ext>
            </a:extLst>
          </p:cNvPr>
          <p:cNvSpPr>
            <a:spLocks noGrp="1"/>
          </p:cNvSpPr>
          <p:nvPr>
            <p:ph idx="1"/>
          </p:nvPr>
        </p:nvSpPr>
        <p:spPr/>
        <p:txBody>
          <a:bodyPr/>
          <a:lstStyle/>
          <a:p>
            <a:pPr marL="0" indent="0">
              <a:buNone/>
            </a:pPr>
            <a:endParaRPr lang="en-IN" dirty="0"/>
          </a:p>
          <a:p>
            <a:r>
              <a:rPr lang="en-IN" dirty="0"/>
              <a:t>To load json data, use the below syntax</a:t>
            </a:r>
          </a:p>
          <a:p>
            <a:endParaRPr lang="en-IN" dirty="0"/>
          </a:p>
          <a:p>
            <a:pPr marL="0" indent="0">
              <a:buNone/>
            </a:pPr>
            <a:endParaRPr lang="en-IN" dirty="0"/>
          </a:p>
          <a:p>
            <a:r>
              <a:rPr lang="en-IN" dirty="0"/>
              <a:t>JSON data is used commonly during development phase for storing mock data</a:t>
            </a:r>
          </a:p>
          <a:p>
            <a:r>
              <a:rPr lang="en-IN" dirty="0"/>
              <a:t>JSON can be used for metadata, such as user settings or theme settings etc</a:t>
            </a:r>
          </a:p>
          <a:p>
            <a:endParaRPr lang="en-IN" dirty="0"/>
          </a:p>
        </p:txBody>
      </p:sp>
      <p:pic>
        <p:nvPicPr>
          <p:cNvPr id="5" name="Picture 4">
            <a:extLst>
              <a:ext uri="{FF2B5EF4-FFF2-40B4-BE49-F238E27FC236}">
                <a16:creationId xmlns:a16="http://schemas.microsoft.com/office/drawing/2014/main" id="{F2C14295-C84A-4837-BCA3-943CBE7F4A15}"/>
              </a:ext>
            </a:extLst>
          </p:cNvPr>
          <p:cNvPicPr>
            <a:picLocks noChangeAspect="1"/>
          </p:cNvPicPr>
          <p:nvPr/>
        </p:nvPicPr>
        <p:blipFill>
          <a:blip r:embed="rId2"/>
          <a:stretch>
            <a:fillRect/>
          </a:stretch>
        </p:blipFill>
        <p:spPr>
          <a:xfrm>
            <a:off x="533400" y="1981200"/>
            <a:ext cx="5294341" cy="838200"/>
          </a:xfrm>
          <a:prstGeom prst="rect">
            <a:avLst/>
          </a:prstGeom>
        </p:spPr>
      </p:pic>
      <p:sp>
        <p:nvSpPr>
          <p:cNvPr id="4" name="Slide Number Placeholder 3">
            <a:extLst>
              <a:ext uri="{FF2B5EF4-FFF2-40B4-BE49-F238E27FC236}">
                <a16:creationId xmlns:a16="http://schemas.microsoft.com/office/drawing/2014/main" id="{F094CA3D-4A2E-8A12-1F32-64DD0FF9C71E}"/>
              </a:ext>
            </a:extLst>
          </p:cNvPr>
          <p:cNvSpPr>
            <a:spLocks noGrp="1"/>
          </p:cNvSpPr>
          <p:nvPr>
            <p:ph type="sldNum" sz="quarter" idx="12"/>
          </p:nvPr>
        </p:nvSpPr>
        <p:spPr/>
        <p:txBody>
          <a:bodyPr/>
          <a:lstStyle/>
          <a:p>
            <a:fld id="{91496F9C-7FEE-48F2-A86C-DCFACBAB2156}" type="slidenum">
              <a:rPr lang="en-US" smtClean="0"/>
              <a:pPr/>
              <a:t>47</a:t>
            </a:fld>
            <a:endParaRPr lang="en-US"/>
          </a:p>
        </p:txBody>
      </p:sp>
    </p:spTree>
    <p:extLst>
      <p:ext uri="{BB962C8B-B14F-4D97-AF65-F5344CB8AC3E}">
        <p14:creationId xmlns:p14="http://schemas.microsoft.com/office/powerpoint/2010/main" val="2368025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F05E-9E9D-40B5-AAD9-1B3F2ABC459E}"/>
              </a:ext>
            </a:extLst>
          </p:cNvPr>
          <p:cNvSpPr>
            <a:spLocks noGrp="1"/>
          </p:cNvSpPr>
          <p:nvPr>
            <p:ph type="title"/>
          </p:nvPr>
        </p:nvSpPr>
        <p:spPr/>
        <p:txBody>
          <a:bodyPr/>
          <a:lstStyle/>
          <a:p>
            <a:r>
              <a:rPr lang="en-IN" dirty="0"/>
              <a:t>Rendering a set of row elements</a:t>
            </a:r>
          </a:p>
        </p:txBody>
      </p:sp>
      <p:sp>
        <p:nvSpPr>
          <p:cNvPr id="3" name="Content Placeholder 2">
            <a:extLst>
              <a:ext uri="{FF2B5EF4-FFF2-40B4-BE49-F238E27FC236}">
                <a16:creationId xmlns:a16="http://schemas.microsoft.com/office/drawing/2014/main" id="{B9CF7A66-92C0-4A16-892C-263A937BDE63}"/>
              </a:ext>
            </a:extLst>
          </p:cNvPr>
          <p:cNvSpPr>
            <a:spLocks noGrp="1"/>
          </p:cNvSpPr>
          <p:nvPr>
            <p:ph idx="1"/>
          </p:nvPr>
        </p:nvSpPr>
        <p:spPr>
          <a:xfrm>
            <a:off x="324091" y="1323000"/>
            <a:ext cx="9259747" cy="5335199"/>
          </a:xfrm>
        </p:spPr>
        <p:txBody>
          <a:bodyPr/>
          <a:lstStyle/>
          <a:p>
            <a:r>
              <a:rPr lang="en-IN" dirty="0"/>
              <a:t>Displaying an array of customers in a table row format could be achieved as</a:t>
            </a:r>
          </a:p>
          <a:p>
            <a:endParaRPr lang="en-IN" dirty="0"/>
          </a:p>
          <a:p>
            <a:endParaRPr lang="en-IN" dirty="0"/>
          </a:p>
          <a:p>
            <a:endParaRPr lang="en-IN" dirty="0"/>
          </a:p>
          <a:p>
            <a:r>
              <a:rPr lang="en-IN" dirty="0" err="1"/>
              <a:t>tabRow</a:t>
            </a:r>
            <a:r>
              <a:rPr lang="en-IN" dirty="0"/>
              <a:t>() should return the entire set of react elements needed to show the array of customers</a:t>
            </a:r>
          </a:p>
          <a:p>
            <a:r>
              <a:rPr lang="en-IN" dirty="0" err="1"/>
              <a:t>tabRow</a:t>
            </a:r>
            <a:r>
              <a:rPr lang="en-IN" dirty="0"/>
              <a:t>() should return an array of </a:t>
            </a:r>
            <a:r>
              <a:rPr lang="en-IN" b="1" dirty="0"/>
              <a:t>&lt;tr&gt;&lt;tr/&gt;</a:t>
            </a:r>
            <a:r>
              <a:rPr lang="en-IN" dirty="0"/>
              <a:t> elements, where in each &lt;tr&gt; element should represent one customer data</a:t>
            </a:r>
          </a:p>
          <a:p>
            <a:endParaRPr lang="en-IN" dirty="0"/>
          </a:p>
          <a:p>
            <a:r>
              <a:rPr lang="en-IN" dirty="0"/>
              <a:t>The implementation of the </a:t>
            </a:r>
            <a:r>
              <a:rPr lang="en-IN" dirty="0" err="1"/>
              <a:t>tabRow</a:t>
            </a:r>
            <a:r>
              <a:rPr lang="en-IN" dirty="0"/>
              <a:t>() method (presented in the next slide) should render output as shown below</a:t>
            </a:r>
          </a:p>
          <a:p>
            <a:endParaRPr lang="en-IN" dirty="0"/>
          </a:p>
          <a:p>
            <a:endParaRPr lang="en-IN" dirty="0"/>
          </a:p>
        </p:txBody>
      </p:sp>
      <p:pic>
        <p:nvPicPr>
          <p:cNvPr id="6" name="Picture 5">
            <a:extLst>
              <a:ext uri="{FF2B5EF4-FFF2-40B4-BE49-F238E27FC236}">
                <a16:creationId xmlns:a16="http://schemas.microsoft.com/office/drawing/2014/main" id="{DBDF75F7-90A1-4403-A0D8-F81BC0E74035}"/>
              </a:ext>
            </a:extLst>
          </p:cNvPr>
          <p:cNvPicPr>
            <a:picLocks noChangeAspect="1"/>
          </p:cNvPicPr>
          <p:nvPr/>
        </p:nvPicPr>
        <p:blipFill>
          <a:blip r:embed="rId2"/>
          <a:stretch>
            <a:fillRect/>
          </a:stretch>
        </p:blipFill>
        <p:spPr>
          <a:xfrm>
            <a:off x="724593" y="1676400"/>
            <a:ext cx="3200400" cy="960120"/>
          </a:xfrm>
          <a:prstGeom prst="rect">
            <a:avLst/>
          </a:prstGeom>
        </p:spPr>
      </p:pic>
      <p:pic>
        <p:nvPicPr>
          <p:cNvPr id="8" name="Picture 7">
            <a:extLst>
              <a:ext uri="{FF2B5EF4-FFF2-40B4-BE49-F238E27FC236}">
                <a16:creationId xmlns:a16="http://schemas.microsoft.com/office/drawing/2014/main" id="{85BC5286-1805-47D7-9CEC-7DEA390DC5D1}"/>
              </a:ext>
            </a:extLst>
          </p:cNvPr>
          <p:cNvPicPr>
            <a:picLocks noChangeAspect="1"/>
          </p:cNvPicPr>
          <p:nvPr/>
        </p:nvPicPr>
        <p:blipFill>
          <a:blip r:embed="rId3"/>
          <a:stretch>
            <a:fillRect/>
          </a:stretch>
        </p:blipFill>
        <p:spPr>
          <a:xfrm>
            <a:off x="838200" y="4953000"/>
            <a:ext cx="4800600" cy="1524000"/>
          </a:xfrm>
          <a:prstGeom prst="rect">
            <a:avLst/>
          </a:prstGeom>
        </p:spPr>
      </p:pic>
      <p:sp>
        <p:nvSpPr>
          <p:cNvPr id="4" name="Slide Number Placeholder 3">
            <a:extLst>
              <a:ext uri="{FF2B5EF4-FFF2-40B4-BE49-F238E27FC236}">
                <a16:creationId xmlns:a16="http://schemas.microsoft.com/office/drawing/2014/main" id="{E3950AAF-69A2-EB9A-715A-E8A128BECD0D}"/>
              </a:ext>
            </a:extLst>
          </p:cNvPr>
          <p:cNvSpPr>
            <a:spLocks noGrp="1"/>
          </p:cNvSpPr>
          <p:nvPr>
            <p:ph type="sldNum" sz="quarter" idx="12"/>
          </p:nvPr>
        </p:nvSpPr>
        <p:spPr/>
        <p:txBody>
          <a:bodyPr/>
          <a:lstStyle/>
          <a:p>
            <a:fld id="{91496F9C-7FEE-48F2-A86C-DCFACBAB2156}" type="slidenum">
              <a:rPr lang="en-US" smtClean="0"/>
              <a:pPr/>
              <a:t>48</a:t>
            </a:fld>
            <a:endParaRPr lang="en-US"/>
          </a:p>
        </p:txBody>
      </p:sp>
    </p:spTree>
    <p:extLst>
      <p:ext uri="{BB962C8B-B14F-4D97-AF65-F5344CB8AC3E}">
        <p14:creationId xmlns:p14="http://schemas.microsoft.com/office/powerpoint/2010/main" val="3985379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E8C7-66FD-48D7-BB9E-395D9347526F}"/>
              </a:ext>
            </a:extLst>
          </p:cNvPr>
          <p:cNvSpPr>
            <a:spLocks noGrp="1"/>
          </p:cNvSpPr>
          <p:nvPr>
            <p:ph type="ctrTitle"/>
          </p:nvPr>
        </p:nvSpPr>
        <p:spPr/>
        <p:txBody>
          <a:bodyPr/>
          <a:lstStyle/>
          <a:p>
            <a:r>
              <a:rPr lang="en-US" dirty="0"/>
              <a:t>Module 1 – React Basics</a:t>
            </a:r>
          </a:p>
        </p:txBody>
      </p:sp>
      <p:sp>
        <p:nvSpPr>
          <p:cNvPr id="3" name="Subtitle 2">
            <a:extLst>
              <a:ext uri="{FF2B5EF4-FFF2-40B4-BE49-F238E27FC236}">
                <a16:creationId xmlns:a16="http://schemas.microsoft.com/office/drawing/2014/main" id="{A12591F2-B18D-48A7-8D62-41250DCCCE2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8379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F05E-9E9D-40B5-AAD9-1B3F2ABC459E}"/>
              </a:ext>
            </a:extLst>
          </p:cNvPr>
          <p:cNvSpPr>
            <a:spLocks noGrp="1"/>
          </p:cNvSpPr>
          <p:nvPr>
            <p:ph type="title"/>
          </p:nvPr>
        </p:nvSpPr>
        <p:spPr/>
        <p:txBody>
          <a:bodyPr/>
          <a:lstStyle/>
          <a:p>
            <a:r>
              <a:rPr lang="en-IN" dirty="0"/>
              <a:t>Rendering set of rows through map</a:t>
            </a:r>
          </a:p>
        </p:txBody>
      </p:sp>
      <p:sp>
        <p:nvSpPr>
          <p:cNvPr id="3" name="Content Placeholder 2">
            <a:extLst>
              <a:ext uri="{FF2B5EF4-FFF2-40B4-BE49-F238E27FC236}">
                <a16:creationId xmlns:a16="http://schemas.microsoft.com/office/drawing/2014/main" id="{B9CF7A66-92C0-4A16-892C-263A937BDE63}"/>
              </a:ext>
            </a:extLst>
          </p:cNvPr>
          <p:cNvSpPr>
            <a:spLocks noGrp="1"/>
          </p:cNvSpPr>
          <p:nvPr>
            <p:ph idx="1"/>
          </p:nvPr>
        </p:nvSpPr>
        <p:spPr/>
        <p:txBody>
          <a:bodyPr>
            <a:normAutofit fontScale="77500" lnSpcReduction="20000"/>
          </a:bodyPr>
          <a:lstStyle/>
          <a:p>
            <a:r>
              <a:rPr lang="en-IN" dirty="0" err="1"/>
              <a:t>tabRow</a:t>
            </a:r>
            <a:r>
              <a:rPr lang="en-IN" dirty="0"/>
              <a:t>() - loops through the customers array, then creates an array of react elements </a:t>
            </a:r>
            <a:r>
              <a:rPr lang="en-IN" dirty="0" err="1"/>
              <a:t>i.e</a:t>
            </a:r>
            <a:r>
              <a:rPr lang="en-IN" dirty="0"/>
              <a:t> an array of &lt;tr&gt; elements with customer data</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US" dirty="0"/>
              <a:t>A </a:t>
            </a:r>
            <a:r>
              <a:rPr lang="en-US" b="1" dirty="0"/>
              <a:t>“key” </a:t>
            </a:r>
            <a:r>
              <a:rPr lang="en-US" dirty="0"/>
              <a:t>is a special string attribute you need to include when creating lists of elements. This is internally used by react for optimizing how it handles the rendering logic an updates</a:t>
            </a:r>
            <a:endParaRPr lang="en-IN" dirty="0"/>
          </a:p>
          <a:p>
            <a:endParaRPr lang="en-IN" dirty="0"/>
          </a:p>
        </p:txBody>
      </p:sp>
      <p:pic>
        <p:nvPicPr>
          <p:cNvPr id="4" name="Picture 3">
            <a:extLst>
              <a:ext uri="{FF2B5EF4-FFF2-40B4-BE49-F238E27FC236}">
                <a16:creationId xmlns:a16="http://schemas.microsoft.com/office/drawing/2014/main" id="{ED28125E-C2A4-434E-AC04-2E600A86E763}"/>
              </a:ext>
            </a:extLst>
          </p:cNvPr>
          <p:cNvPicPr>
            <a:picLocks noChangeAspect="1"/>
          </p:cNvPicPr>
          <p:nvPr/>
        </p:nvPicPr>
        <p:blipFill>
          <a:blip r:embed="rId2"/>
          <a:stretch>
            <a:fillRect/>
          </a:stretch>
        </p:blipFill>
        <p:spPr>
          <a:xfrm>
            <a:off x="533400" y="1942004"/>
            <a:ext cx="6915552" cy="3276600"/>
          </a:xfrm>
          <a:prstGeom prst="rect">
            <a:avLst/>
          </a:prstGeom>
        </p:spPr>
      </p:pic>
      <p:sp>
        <p:nvSpPr>
          <p:cNvPr id="5" name="Slide Number Placeholder 4">
            <a:extLst>
              <a:ext uri="{FF2B5EF4-FFF2-40B4-BE49-F238E27FC236}">
                <a16:creationId xmlns:a16="http://schemas.microsoft.com/office/drawing/2014/main" id="{636D767C-5E7A-A63B-DAAD-5D333EF49068}"/>
              </a:ext>
            </a:extLst>
          </p:cNvPr>
          <p:cNvSpPr>
            <a:spLocks noGrp="1"/>
          </p:cNvSpPr>
          <p:nvPr>
            <p:ph type="sldNum" sz="quarter" idx="12"/>
          </p:nvPr>
        </p:nvSpPr>
        <p:spPr/>
        <p:txBody>
          <a:bodyPr/>
          <a:lstStyle/>
          <a:p>
            <a:fld id="{91496F9C-7FEE-48F2-A86C-DCFACBAB2156}" type="slidenum">
              <a:rPr lang="en-US" smtClean="0"/>
              <a:pPr/>
              <a:t>49</a:t>
            </a:fld>
            <a:endParaRPr lang="en-US"/>
          </a:p>
        </p:txBody>
      </p:sp>
    </p:spTree>
    <p:extLst>
      <p:ext uri="{BB962C8B-B14F-4D97-AF65-F5344CB8AC3E}">
        <p14:creationId xmlns:p14="http://schemas.microsoft.com/office/powerpoint/2010/main" val="3422471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5E4E-027D-4624-A9AD-AD8AD0F56983}"/>
              </a:ext>
            </a:extLst>
          </p:cNvPr>
          <p:cNvSpPr>
            <a:spLocks noGrp="1"/>
          </p:cNvSpPr>
          <p:nvPr>
            <p:ph type="title"/>
          </p:nvPr>
        </p:nvSpPr>
        <p:spPr/>
        <p:txBody>
          <a:bodyPr/>
          <a:lstStyle/>
          <a:p>
            <a:r>
              <a:rPr lang="en-IN" dirty="0"/>
              <a:t>Adding Bootstrap to react</a:t>
            </a:r>
          </a:p>
        </p:txBody>
      </p:sp>
      <p:sp>
        <p:nvSpPr>
          <p:cNvPr id="3" name="Content Placeholder 2">
            <a:extLst>
              <a:ext uri="{FF2B5EF4-FFF2-40B4-BE49-F238E27FC236}">
                <a16:creationId xmlns:a16="http://schemas.microsoft.com/office/drawing/2014/main" id="{EF081F92-A504-4ED1-AE6B-012A36F7E864}"/>
              </a:ext>
            </a:extLst>
          </p:cNvPr>
          <p:cNvSpPr>
            <a:spLocks noGrp="1"/>
          </p:cNvSpPr>
          <p:nvPr>
            <p:ph idx="1"/>
          </p:nvPr>
        </p:nvSpPr>
        <p:spPr/>
        <p:txBody>
          <a:bodyPr/>
          <a:lstStyle/>
          <a:p>
            <a:r>
              <a:rPr lang="en-IN" dirty="0"/>
              <a:t>Lets add bootstrap to our react app to make our react components more beautiful, responsive and compatible with most popular browsers, </a:t>
            </a:r>
          </a:p>
          <a:p>
            <a:endParaRPr lang="en-IN" dirty="0"/>
          </a:p>
          <a:p>
            <a:r>
              <a:rPr lang="en-IN" dirty="0"/>
              <a:t>To add bootstrap to a react application, use the below command</a:t>
            </a:r>
          </a:p>
          <a:p>
            <a:pPr lvl="1"/>
            <a:r>
              <a:rPr lang="en-IN" sz="1800" b="1" i="1" dirty="0" err="1"/>
              <a:t>npm</a:t>
            </a:r>
            <a:r>
              <a:rPr lang="en-IN" sz="1800" b="1" i="1" dirty="0"/>
              <a:t> install bootstrap</a:t>
            </a:r>
          </a:p>
          <a:p>
            <a:pPr lvl="1"/>
            <a:endParaRPr lang="en-IN" sz="1800" b="1" i="1" dirty="0"/>
          </a:p>
          <a:p>
            <a:r>
              <a:rPr lang="en-IN" dirty="0"/>
              <a:t>Enable the styling by adding </a:t>
            </a:r>
            <a:r>
              <a:rPr lang="en-IN" dirty="0" err="1"/>
              <a:t>css</a:t>
            </a:r>
            <a:r>
              <a:rPr lang="en-IN" dirty="0"/>
              <a:t> import in our index.js or app.js file</a:t>
            </a:r>
          </a:p>
          <a:p>
            <a:pPr lvl="1"/>
            <a:r>
              <a:rPr lang="en-IN" sz="1800" b="1" dirty="0"/>
              <a:t>import 'bootstrap/</a:t>
            </a:r>
            <a:r>
              <a:rPr lang="en-IN" sz="1800" b="1" dirty="0" err="1"/>
              <a:t>dist</a:t>
            </a:r>
            <a:r>
              <a:rPr lang="en-IN" sz="1800" b="1" dirty="0"/>
              <a:t>/</a:t>
            </a:r>
            <a:r>
              <a:rPr lang="en-IN" sz="1800" b="1" dirty="0" err="1"/>
              <a:t>css</a:t>
            </a:r>
            <a:r>
              <a:rPr lang="en-IN" sz="1800" b="1" dirty="0"/>
              <a:t>/bootstrap.min.css’;</a:t>
            </a:r>
          </a:p>
          <a:p>
            <a:pPr marL="457200" lvl="1" indent="0">
              <a:buNone/>
            </a:pPr>
            <a:endParaRPr lang="en-IN" sz="1800" b="1" dirty="0"/>
          </a:p>
        </p:txBody>
      </p:sp>
      <p:sp>
        <p:nvSpPr>
          <p:cNvPr id="4" name="Slide Number Placeholder 3">
            <a:extLst>
              <a:ext uri="{FF2B5EF4-FFF2-40B4-BE49-F238E27FC236}">
                <a16:creationId xmlns:a16="http://schemas.microsoft.com/office/drawing/2014/main" id="{9B1DC90D-F507-F0B6-B8DB-BF3E008685E4}"/>
              </a:ext>
            </a:extLst>
          </p:cNvPr>
          <p:cNvSpPr>
            <a:spLocks noGrp="1"/>
          </p:cNvSpPr>
          <p:nvPr>
            <p:ph type="sldNum" sz="quarter" idx="12"/>
          </p:nvPr>
        </p:nvSpPr>
        <p:spPr/>
        <p:txBody>
          <a:bodyPr/>
          <a:lstStyle/>
          <a:p>
            <a:fld id="{91496F9C-7FEE-48F2-A86C-DCFACBAB2156}" type="slidenum">
              <a:rPr lang="en-US" smtClean="0"/>
              <a:pPr/>
              <a:t>50</a:t>
            </a:fld>
            <a:endParaRPr lang="en-US"/>
          </a:p>
        </p:txBody>
      </p:sp>
    </p:spTree>
    <p:extLst>
      <p:ext uri="{BB962C8B-B14F-4D97-AF65-F5344CB8AC3E}">
        <p14:creationId xmlns:p14="http://schemas.microsoft.com/office/powerpoint/2010/main" val="2287189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BEA9E-63B0-43A1-BAE4-0496A6559A3F}"/>
              </a:ext>
            </a:extLst>
          </p:cNvPr>
          <p:cNvSpPr>
            <a:spLocks noGrp="1"/>
          </p:cNvSpPr>
          <p:nvPr>
            <p:ph type="title"/>
          </p:nvPr>
        </p:nvSpPr>
        <p:spPr/>
        <p:txBody>
          <a:bodyPr/>
          <a:lstStyle/>
          <a:p>
            <a:r>
              <a:rPr lang="en-IN" dirty="0"/>
              <a:t>A table with bootstrap styles</a:t>
            </a:r>
          </a:p>
        </p:txBody>
      </p:sp>
      <p:sp>
        <p:nvSpPr>
          <p:cNvPr id="3" name="Content Placeholder 2">
            <a:extLst>
              <a:ext uri="{FF2B5EF4-FFF2-40B4-BE49-F238E27FC236}">
                <a16:creationId xmlns:a16="http://schemas.microsoft.com/office/drawing/2014/main" id="{5F300218-CA43-417E-9212-1880A6117063}"/>
              </a:ext>
            </a:extLst>
          </p:cNvPr>
          <p:cNvSpPr>
            <a:spLocks noGrp="1"/>
          </p:cNvSpPr>
          <p:nvPr>
            <p:ph idx="1"/>
          </p:nvPr>
        </p:nvSpPr>
        <p:spPr>
          <a:xfrm>
            <a:off x="324091" y="1323000"/>
            <a:ext cx="9259747" cy="5077799"/>
          </a:xfrm>
        </p:spPr>
        <p:txBody>
          <a:bodyPr>
            <a:normAutofit lnSpcReduction="10000"/>
          </a:bodyPr>
          <a:lstStyle/>
          <a:p>
            <a:r>
              <a:rPr lang="en-IN" dirty="0"/>
              <a:t>Use the below bootstrap styles to make a bordered table and less padding between the columns</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React uses the property name </a:t>
            </a:r>
            <a:r>
              <a:rPr lang="en-IN" b="1" dirty="0" err="1"/>
              <a:t>className</a:t>
            </a:r>
            <a:r>
              <a:rPr lang="en-IN" dirty="0"/>
              <a:t> to assign </a:t>
            </a:r>
            <a:r>
              <a:rPr lang="en-IN" dirty="0" err="1"/>
              <a:t>css</a:t>
            </a:r>
            <a:r>
              <a:rPr lang="en-IN" dirty="0"/>
              <a:t> classes, as compared to class keyword in standard html</a:t>
            </a:r>
          </a:p>
        </p:txBody>
      </p:sp>
      <p:pic>
        <p:nvPicPr>
          <p:cNvPr id="4" name="Picture 3">
            <a:extLst>
              <a:ext uri="{FF2B5EF4-FFF2-40B4-BE49-F238E27FC236}">
                <a16:creationId xmlns:a16="http://schemas.microsoft.com/office/drawing/2014/main" id="{7C7ED49B-850B-407F-8CD0-5E8405C90B80}"/>
              </a:ext>
            </a:extLst>
          </p:cNvPr>
          <p:cNvPicPr>
            <a:picLocks noChangeAspect="1"/>
          </p:cNvPicPr>
          <p:nvPr/>
        </p:nvPicPr>
        <p:blipFill>
          <a:blip r:embed="rId2"/>
          <a:stretch>
            <a:fillRect/>
          </a:stretch>
        </p:blipFill>
        <p:spPr>
          <a:xfrm>
            <a:off x="609600" y="1828800"/>
            <a:ext cx="7086601" cy="3308756"/>
          </a:xfrm>
          <a:prstGeom prst="rect">
            <a:avLst/>
          </a:prstGeom>
        </p:spPr>
      </p:pic>
      <p:sp>
        <p:nvSpPr>
          <p:cNvPr id="5" name="Slide Number Placeholder 4">
            <a:extLst>
              <a:ext uri="{FF2B5EF4-FFF2-40B4-BE49-F238E27FC236}">
                <a16:creationId xmlns:a16="http://schemas.microsoft.com/office/drawing/2014/main" id="{156E9D53-6E2A-4699-3800-BE181A4AFF6C}"/>
              </a:ext>
            </a:extLst>
          </p:cNvPr>
          <p:cNvSpPr>
            <a:spLocks noGrp="1"/>
          </p:cNvSpPr>
          <p:nvPr>
            <p:ph type="sldNum" sz="quarter" idx="12"/>
          </p:nvPr>
        </p:nvSpPr>
        <p:spPr/>
        <p:txBody>
          <a:bodyPr/>
          <a:lstStyle/>
          <a:p>
            <a:fld id="{91496F9C-7FEE-48F2-A86C-DCFACBAB2156}" type="slidenum">
              <a:rPr lang="en-US" smtClean="0"/>
              <a:pPr/>
              <a:t>51</a:t>
            </a:fld>
            <a:endParaRPr lang="en-US"/>
          </a:p>
        </p:txBody>
      </p:sp>
    </p:spTree>
    <p:extLst>
      <p:ext uri="{BB962C8B-B14F-4D97-AF65-F5344CB8AC3E}">
        <p14:creationId xmlns:p14="http://schemas.microsoft.com/office/powerpoint/2010/main" val="37632384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A0709-D77A-48EB-ACDA-221F02F8F00A}"/>
              </a:ext>
            </a:extLst>
          </p:cNvPr>
          <p:cNvSpPr>
            <a:spLocks noGrp="1"/>
          </p:cNvSpPr>
          <p:nvPr>
            <p:ph type="title"/>
          </p:nvPr>
        </p:nvSpPr>
        <p:spPr/>
        <p:txBody>
          <a:bodyPr/>
          <a:lstStyle/>
          <a:p>
            <a:r>
              <a:rPr lang="en-IN" dirty="0"/>
              <a:t>Table styles – Bootstrap enabled React tables</a:t>
            </a:r>
          </a:p>
        </p:txBody>
      </p:sp>
      <p:sp>
        <p:nvSpPr>
          <p:cNvPr id="3" name="Content Placeholder 2">
            <a:extLst>
              <a:ext uri="{FF2B5EF4-FFF2-40B4-BE49-F238E27FC236}">
                <a16:creationId xmlns:a16="http://schemas.microsoft.com/office/drawing/2014/main" id="{396B287B-DCAE-4191-B12D-5CBE6F66ED76}"/>
              </a:ext>
            </a:extLst>
          </p:cNvPr>
          <p:cNvSpPr>
            <a:spLocks noGrp="1"/>
          </p:cNvSpPr>
          <p:nvPr>
            <p:ph idx="1"/>
          </p:nvPr>
        </p:nvSpPr>
        <p:spPr>
          <a:xfrm>
            <a:off x="324091" y="1323000"/>
            <a:ext cx="9259747" cy="5458799"/>
          </a:xfrm>
        </p:spPr>
        <p:txBody>
          <a:bodyPr/>
          <a:lstStyle/>
          <a:p>
            <a:r>
              <a:rPr lang="en-IN" dirty="0"/>
              <a:t>We added the most common table styles such as </a:t>
            </a:r>
            <a:r>
              <a:rPr lang="en-IN" b="1" dirty="0"/>
              <a:t>table, table-hover, table-bordered, table-</a:t>
            </a:r>
            <a:r>
              <a:rPr lang="en-IN" b="1" dirty="0" err="1"/>
              <a:t>sm</a:t>
            </a:r>
            <a:endParaRPr lang="en-IN" b="1" dirty="0"/>
          </a:p>
          <a:p>
            <a:pPr lvl="1"/>
            <a:r>
              <a:rPr lang="en-IN" b="1" dirty="0"/>
              <a:t>table – </a:t>
            </a:r>
            <a:r>
              <a:rPr lang="en-IN" dirty="0"/>
              <a:t>will add rows and column lines to make it look like a proper table</a:t>
            </a:r>
          </a:p>
          <a:p>
            <a:pPr lvl="1"/>
            <a:r>
              <a:rPr lang="en-IN" b="1" dirty="0"/>
              <a:t>table-hover –</a:t>
            </a:r>
            <a:r>
              <a:rPr lang="en-IN" dirty="0"/>
              <a:t> when the user hovers the mouse over the table, the row would be selected</a:t>
            </a:r>
          </a:p>
          <a:p>
            <a:pPr lvl="1"/>
            <a:r>
              <a:rPr lang="en-IN" b="1" dirty="0"/>
              <a:t>table-</a:t>
            </a:r>
            <a:r>
              <a:rPr lang="en-IN" b="1" dirty="0" err="1"/>
              <a:t>borderd</a:t>
            </a:r>
            <a:r>
              <a:rPr lang="en-IN" b="1" dirty="0"/>
              <a:t> – </a:t>
            </a:r>
            <a:r>
              <a:rPr lang="en-IN" dirty="0"/>
              <a:t>makes the outer borders for the table</a:t>
            </a:r>
          </a:p>
          <a:p>
            <a:pPr lvl="1"/>
            <a:r>
              <a:rPr lang="en-IN" b="1" dirty="0"/>
              <a:t>table-</a:t>
            </a:r>
            <a:r>
              <a:rPr lang="en-IN" b="1" dirty="0" err="1"/>
              <a:t>sm</a:t>
            </a:r>
            <a:r>
              <a:rPr lang="en-IN" b="1" dirty="0"/>
              <a:t> – </a:t>
            </a:r>
            <a:r>
              <a:rPr lang="en-IN" dirty="0"/>
              <a:t>controls the spacing between columns (</a:t>
            </a:r>
            <a:r>
              <a:rPr lang="en-IN" dirty="0" err="1"/>
              <a:t>sm</a:t>
            </a:r>
            <a:r>
              <a:rPr lang="en-IN" dirty="0"/>
              <a:t> – small spacing)</a:t>
            </a:r>
          </a:p>
          <a:p>
            <a:pPr lvl="1"/>
            <a:endParaRPr lang="en-IN" dirty="0"/>
          </a:p>
          <a:p>
            <a:r>
              <a:rPr lang="en-IN" dirty="0"/>
              <a:t>We also added </a:t>
            </a:r>
            <a:r>
              <a:rPr lang="en-IN" b="1" dirty="0" err="1"/>
              <a:t>thead</a:t>
            </a:r>
            <a:r>
              <a:rPr lang="en-IN" b="1" dirty="0"/>
              <a:t>-light </a:t>
            </a:r>
            <a:r>
              <a:rPr lang="en-IN" dirty="0"/>
              <a:t>to the table header, which adds light </a:t>
            </a:r>
            <a:r>
              <a:rPr lang="en-IN" dirty="0" err="1"/>
              <a:t>color</a:t>
            </a:r>
            <a:r>
              <a:rPr lang="en-IN" dirty="0"/>
              <a:t> filling to the table header</a:t>
            </a:r>
          </a:p>
          <a:p>
            <a:r>
              <a:rPr lang="en-IN" dirty="0"/>
              <a:t>After applying bootstrap classes, the customer list component should look below</a:t>
            </a:r>
          </a:p>
        </p:txBody>
      </p:sp>
      <p:pic>
        <p:nvPicPr>
          <p:cNvPr id="5" name="Picture 4">
            <a:extLst>
              <a:ext uri="{FF2B5EF4-FFF2-40B4-BE49-F238E27FC236}">
                <a16:creationId xmlns:a16="http://schemas.microsoft.com/office/drawing/2014/main" id="{14872A82-C368-4873-A583-B63B124F9F6E}"/>
              </a:ext>
            </a:extLst>
          </p:cNvPr>
          <p:cNvPicPr>
            <a:picLocks noChangeAspect="1"/>
          </p:cNvPicPr>
          <p:nvPr/>
        </p:nvPicPr>
        <p:blipFill>
          <a:blip r:embed="rId2"/>
          <a:stretch>
            <a:fillRect/>
          </a:stretch>
        </p:blipFill>
        <p:spPr>
          <a:xfrm>
            <a:off x="533400" y="4027461"/>
            <a:ext cx="9110621" cy="2424601"/>
          </a:xfrm>
          <a:prstGeom prst="rect">
            <a:avLst/>
          </a:prstGeom>
        </p:spPr>
      </p:pic>
      <p:sp>
        <p:nvSpPr>
          <p:cNvPr id="4" name="Slide Number Placeholder 3">
            <a:extLst>
              <a:ext uri="{FF2B5EF4-FFF2-40B4-BE49-F238E27FC236}">
                <a16:creationId xmlns:a16="http://schemas.microsoft.com/office/drawing/2014/main" id="{8A642CB4-B9BD-2012-38BD-16294E24573F}"/>
              </a:ext>
            </a:extLst>
          </p:cNvPr>
          <p:cNvSpPr>
            <a:spLocks noGrp="1"/>
          </p:cNvSpPr>
          <p:nvPr>
            <p:ph type="sldNum" sz="quarter" idx="12"/>
          </p:nvPr>
        </p:nvSpPr>
        <p:spPr/>
        <p:txBody>
          <a:bodyPr/>
          <a:lstStyle/>
          <a:p>
            <a:fld id="{91496F9C-7FEE-48F2-A86C-DCFACBAB2156}" type="slidenum">
              <a:rPr lang="en-US" smtClean="0"/>
              <a:pPr/>
              <a:t>52</a:t>
            </a:fld>
            <a:endParaRPr lang="en-US"/>
          </a:p>
        </p:txBody>
      </p:sp>
    </p:spTree>
    <p:extLst>
      <p:ext uri="{BB962C8B-B14F-4D97-AF65-F5344CB8AC3E}">
        <p14:creationId xmlns:p14="http://schemas.microsoft.com/office/powerpoint/2010/main" val="1605840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0712F-E7E7-4EA2-A01E-0279F578B33B}"/>
              </a:ext>
            </a:extLst>
          </p:cNvPr>
          <p:cNvSpPr>
            <a:spLocks noGrp="1"/>
          </p:cNvSpPr>
          <p:nvPr>
            <p:ph type="title"/>
          </p:nvPr>
        </p:nvSpPr>
        <p:spPr/>
        <p:txBody>
          <a:bodyPr/>
          <a:lstStyle/>
          <a:p>
            <a:r>
              <a:rPr lang="en-IN" dirty="0"/>
              <a:t>Intercomponent communication</a:t>
            </a:r>
          </a:p>
        </p:txBody>
      </p:sp>
      <p:sp>
        <p:nvSpPr>
          <p:cNvPr id="3" name="Content Placeholder 2">
            <a:extLst>
              <a:ext uri="{FF2B5EF4-FFF2-40B4-BE49-F238E27FC236}">
                <a16:creationId xmlns:a16="http://schemas.microsoft.com/office/drawing/2014/main" id="{68A0882A-257E-4051-8BF3-C63D2B9C7291}"/>
              </a:ext>
            </a:extLst>
          </p:cNvPr>
          <p:cNvSpPr>
            <a:spLocks noGrp="1"/>
          </p:cNvSpPr>
          <p:nvPr>
            <p:ph idx="1"/>
          </p:nvPr>
        </p:nvSpPr>
        <p:spPr/>
        <p:txBody>
          <a:bodyPr/>
          <a:lstStyle/>
          <a:p>
            <a:r>
              <a:rPr lang="en-US" dirty="0"/>
              <a:t>In the first module, we saw how to develop standalone components. We looked at props, state and event handling</a:t>
            </a:r>
          </a:p>
          <a:p>
            <a:endParaRPr lang="en-US" dirty="0"/>
          </a:p>
          <a:p>
            <a:r>
              <a:rPr lang="en-US" dirty="0"/>
              <a:t>But in real world applications, we will have more complex component hierarchy, where in components have to communicate to each other to exhibit their behavior</a:t>
            </a:r>
          </a:p>
          <a:p>
            <a:endParaRPr lang="en-US" dirty="0"/>
          </a:p>
          <a:p>
            <a:r>
              <a:rPr lang="en-US" dirty="0"/>
              <a:t>The ultimate goal of component oriented </a:t>
            </a:r>
            <a:r>
              <a:rPr lang="en-US" dirty="0" err="1"/>
              <a:t>ui</a:t>
            </a:r>
            <a:r>
              <a:rPr lang="en-US" dirty="0"/>
              <a:t> development approach is to define exactly what the component is internally made up of and what the component expects from the outside world</a:t>
            </a:r>
          </a:p>
        </p:txBody>
      </p:sp>
      <p:sp>
        <p:nvSpPr>
          <p:cNvPr id="4" name="Slide Number Placeholder 3">
            <a:extLst>
              <a:ext uri="{FF2B5EF4-FFF2-40B4-BE49-F238E27FC236}">
                <a16:creationId xmlns:a16="http://schemas.microsoft.com/office/drawing/2014/main" id="{786B2548-817C-79ED-1A30-35E20900A8E7}"/>
              </a:ext>
            </a:extLst>
          </p:cNvPr>
          <p:cNvSpPr>
            <a:spLocks noGrp="1"/>
          </p:cNvSpPr>
          <p:nvPr>
            <p:ph type="sldNum" sz="quarter" idx="12"/>
          </p:nvPr>
        </p:nvSpPr>
        <p:spPr/>
        <p:txBody>
          <a:bodyPr/>
          <a:lstStyle/>
          <a:p>
            <a:fld id="{91496F9C-7FEE-48F2-A86C-DCFACBAB2156}" type="slidenum">
              <a:rPr lang="en-US" smtClean="0"/>
              <a:pPr/>
              <a:t>53</a:t>
            </a:fld>
            <a:endParaRPr lang="en-US"/>
          </a:p>
        </p:txBody>
      </p:sp>
    </p:spTree>
    <p:extLst>
      <p:ext uri="{BB962C8B-B14F-4D97-AF65-F5344CB8AC3E}">
        <p14:creationId xmlns:p14="http://schemas.microsoft.com/office/powerpoint/2010/main" val="4042444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BA979-568F-4BDE-91BD-64D23F18B4B4}"/>
              </a:ext>
            </a:extLst>
          </p:cNvPr>
          <p:cNvSpPr>
            <a:spLocks noGrp="1"/>
          </p:cNvSpPr>
          <p:nvPr>
            <p:ph type="title"/>
          </p:nvPr>
        </p:nvSpPr>
        <p:spPr>
          <a:xfrm>
            <a:off x="386692" y="198668"/>
            <a:ext cx="9134546" cy="704264"/>
          </a:xfrm>
        </p:spPr>
        <p:txBody>
          <a:bodyPr/>
          <a:lstStyle/>
          <a:p>
            <a:r>
              <a:rPr lang="en-IN" dirty="0"/>
              <a:t>Two level component hierarchy</a:t>
            </a:r>
          </a:p>
        </p:txBody>
      </p:sp>
      <p:sp>
        <p:nvSpPr>
          <p:cNvPr id="3" name="Content Placeholder 2">
            <a:extLst>
              <a:ext uri="{FF2B5EF4-FFF2-40B4-BE49-F238E27FC236}">
                <a16:creationId xmlns:a16="http://schemas.microsoft.com/office/drawing/2014/main" id="{76905EB5-7AD6-486D-A14E-C44BA17EA8F0}"/>
              </a:ext>
            </a:extLst>
          </p:cNvPr>
          <p:cNvSpPr>
            <a:spLocks noGrp="1"/>
          </p:cNvSpPr>
          <p:nvPr>
            <p:ph idx="1"/>
          </p:nvPr>
        </p:nvSpPr>
        <p:spPr>
          <a:xfrm>
            <a:off x="371452" y="1510046"/>
            <a:ext cx="9134546" cy="4862642"/>
          </a:xfrm>
        </p:spPr>
        <p:txBody>
          <a:bodyPr/>
          <a:lstStyle/>
          <a:p>
            <a:r>
              <a:rPr lang="en-IN" dirty="0"/>
              <a:t>The below picture shows the 2 level component hierarchy</a:t>
            </a:r>
          </a:p>
          <a:p>
            <a:r>
              <a:rPr lang="en-IN" dirty="0"/>
              <a:t>App is the root component, that contains the child component named </a:t>
            </a:r>
            <a:r>
              <a:rPr lang="en-IN" b="1" dirty="0" err="1"/>
              <a:t>CustomerList</a:t>
            </a:r>
            <a:r>
              <a:rPr lang="en-IN" dirty="0"/>
              <a:t>. The </a:t>
            </a:r>
            <a:r>
              <a:rPr lang="en-IN" b="1" dirty="0" err="1"/>
              <a:t>CustomerList</a:t>
            </a:r>
            <a:r>
              <a:rPr lang="en-IN" dirty="0"/>
              <a:t> component in turn contains 2 children. </a:t>
            </a:r>
            <a:r>
              <a:rPr lang="en-IN" dirty="0" err="1"/>
              <a:t>i.e</a:t>
            </a:r>
            <a:r>
              <a:rPr lang="en-IN" dirty="0"/>
              <a:t> </a:t>
            </a:r>
            <a:r>
              <a:rPr lang="en-IN" b="1" dirty="0" err="1"/>
              <a:t>CustomerForm</a:t>
            </a:r>
            <a:r>
              <a:rPr lang="en-IN" dirty="0"/>
              <a:t> and </a:t>
            </a:r>
            <a:r>
              <a:rPr lang="en-IN" b="1" dirty="0" err="1"/>
              <a:t>CustomerDetails</a:t>
            </a:r>
            <a:r>
              <a:rPr lang="en-IN" dirty="0"/>
              <a:t> component</a:t>
            </a:r>
          </a:p>
          <a:p>
            <a:endParaRPr lang="en-IN" sz="1200" dirty="0"/>
          </a:p>
          <a:p>
            <a:endParaRPr lang="en-IN" dirty="0"/>
          </a:p>
        </p:txBody>
      </p:sp>
      <p:sp>
        <p:nvSpPr>
          <p:cNvPr id="8" name="Rectangle: Rounded Corners 7">
            <a:extLst>
              <a:ext uri="{FF2B5EF4-FFF2-40B4-BE49-F238E27FC236}">
                <a16:creationId xmlns:a16="http://schemas.microsoft.com/office/drawing/2014/main" id="{CE528E5D-32E2-4EE4-9D1C-22367EBC62C5}"/>
              </a:ext>
            </a:extLst>
          </p:cNvPr>
          <p:cNvSpPr/>
          <p:nvPr/>
        </p:nvSpPr>
        <p:spPr>
          <a:xfrm>
            <a:off x="3676514" y="2797262"/>
            <a:ext cx="1728904" cy="42929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App Component</a:t>
            </a:r>
          </a:p>
        </p:txBody>
      </p:sp>
      <p:sp>
        <p:nvSpPr>
          <p:cNvPr id="15" name="Rectangle: Rounded Corners 14">
            <a:extLst>
              <a:ext uri="{FF2B5EF4-FFF2-40B4-BE49-F238E27FC236}">
                <a16:creationId xmlns:a16="http://schemas.microsoft.com/office/drawing/2014/main" id="{3B9019BA-E4D8-4558-BE82-1F04CC83F885}"/>
              </a:ext>
            </a:extLst>
          </p:cNvPr>
          <p:cNvSpPr/>
          <p:nvPr/>
        </p:nvSpPr>
        <p:spPr>
          <a:xfrm>
            <a:off x="3676514" y="4095529"/>
            <a:ext cx="1697255" cy="42929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Customers List</a:t>
            </a:r>
          </a:p>
        </p:txBody>
      </p:sp>
      <p:sp>
        <p:nvSpPr>
          <p:cNvPr id="16" name="TextBox 15">
            <a:extLst>
              <a:ext uri="{FF2B5EF4-FFF2-40B4-BE49-F238E27FC236}">
                <a16:creationId xmlns:a16="http://schemas.microsoft.com/office/drawing/2014/main" id="{0EB9E322-1C96-42EE-88BD-3C057FB3CBB6}"/>
              </a:ext>
            </a:extLst>
          </p:cNvPr>
          <p:cNvSpPr txBox="1"/>
          <p:nvPr/>
        </p:nvSpPr>
        <p:spPr>
          <a:xfrm>
            <a:off x="1066800" y="5170422"/>
            <a:ext cx="1127546" cy="308768"/>
          </a:xfrm>
          <a:prstGeom prst="rect">
            <a:avLst/>
          </a:prstGeom>
          <a:noFill/>
        </p:spPr>
        <p:txBody>
          <a:bodyPr wrap="square" rtlCol="0">
            <a:spAutoFit/>
          </a:bodyPr>
          <a:lstStyle/>
          <a:p>
            <a:r>
              <a:rPr lang="en-IN" sz="1400" dirty="0">
                <a:solidFill>
                  <a:schemeClr val="bg1"/>
                </a:solidFill>
              </a:rPr>
              <a:t>HelloWorld</a:t>
            </a:r>
          </a:p>
        </p:txBody>
      </p:sp>
      <p:sp>
        <p:nvSpPr>
          <p:cNvPr id="17" name="Rectangle: Rounded Corners 16">
            <a:extLst>
              <a:ext uri="{FF2B5EF4-FFF2-40B4-BE49-F238E27FC236}">
                <a16:creationId xmlns:a16="http://schemas.microsoft.com/office/drawing/2014/main" id="{B4B88BAE-7546-4E33-9A34-D1670EA35250}"/>
              </a:ext>
            </a:extLst>
          </p:cNvPr>
          <p:cNvSpPr/>
          <p:nvPr/>
        </p:nvSpPr>
        <p:spPr>
          <a:xfrm>
            <a:off x="2336086" y="5682898"/>
            <a:ext cx="1550114" cy="42929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EE7592B9-51C7-4399-999B-FACC683BB31F}"/>
              </a:ext>
            </a:extLst>
          </p:cNvPr>
          <p:cNvSpPr txBox="1"/>
          <p:nvPr/>
        </p:nvSpPr>
        <p:spPr>
          <a:xfrm>
            <a:off x="2398499" y="5743654"/>
            <a:ext cx="1495107" cy="307777"/>
          </a:xfrm>
          <a:prstGeom prst="rect">
            <a:avLst/>
          </a:prstGeom>
          <a:noFill/>
        </p:spPr>
        <p:txBody>
          <a:bodyPr wrap="square" rtlCol="0">
            <a:spAutoFit/>
          </a:bodyPr>
          <a:lstStyle/>
          <a:p>
            <a:r>
              <a:rPr lang="en-IN" sz="1400" dirty="0">
                <a:solidFill>
                  <a:schemeClr val="bg1"/>
                </a:solidFill>
              </a:rPr>
              <a:t>Customer Form</a:t>
            </a:r>
          </a:p>
        </p:txBody>
      </p:sp>
      <p:sp>
        <p:nvSpPr>
          <p:cNvPr id="33" name="Rectangle: Rounded Corners 32">
            <a:extLst>
              <a:ext uri="{FF2B5EF4-FFF2-40B4-BE49-F238E27FC236}">
                <a16:creationId xmlns:a16="http://schemas.microsoft.com/office/drawing/2014/main" id="{5F21967B-154D-4533-B6EA-DA243B3ECE3B}"/>
              </a:ext>
            </a:extLst>
          </p:cNvPr>
          <p:cNvSpPr/>
          <p:nvPr/>
        </p:nvSpPr>
        <p:spPr>
          <a:xfrm>
            <a:off x="5196509" y="5682897"/>
            <a:ext cx="1631773" cy="429290"/>
          </a:xfrm>
          <a:prstGeom prst="roundRect">
            <a:avLst>
              <a:gd name="adj" fmla="val 1311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Customer Details</a:t>
            </a:r>
          </a:p>
        </p:txBody>
      </p:sp>
      <p:cxnSp>
        <p:nvCxnSpPr>
          <p:cNvPr id="7" name="Straight Arrow Connector 6">
            <a:extLst>
              <a:ext uri="{FF2B5EF4-FFF2-40B4-BE49-F238E27FC236}">
                <a16:creationId xmlns:a16="http://schemas.microsoft.com/office/drawing/2014/main" id="{B688376F-5ED3-400A-A860-76C5A3BA0AAC}"/>
              </a:ext>
            </a:extLst>
          </p:cNvPr>
          <p:cNvCxnSpPr>
            <a:cxnSpLocks/>
            <a:endCxn id="15" idx="0"/>
          </p:cNvCxnSpPr>
          <p:nvPr/>
        </p:nvCxnSpPr>
        <p:spPr>
          <a:xfrm>
            <a:off x="4516967" y="3226552"/>
            <a:ext cx="8175" cy="8689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4FB0E028-8189-4602-82AF-C973892ADC38}"/>
              </a:ext>
            </a:extLst>
          </p:cNvPr>
          <p:cNvCxnSpPr>
            <a:stCxn id="15" idx="2"/>
            <a:endCxn id="17" idx="0"/>
          </p:cNvCxnSpPr>
          <p:nvPr/>
        </p:nvCxnSpPr>
        <p:spPr>
          <a:xfrm flipH="1">
            <a:off x="3111143" y="4524819"/>
            <a:ext cx="1413999" cy="11580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C15ECFC3-F73B-413E-B2D7-244215573350}"/>
              </a:ext>
            </a:extLst>
          </p:cNvPr>
          <p:cNvCxnSpPr>
            <a:stCxn id="15" idx="2"/>
          </p:cNvCxnSpPr>
          <p:nvPr/>
        </p:nvCxnSpPr>
        <p:spPr>
          <a:xfrm>
            <a:off x="4525142" y="4524819"/>
            <a:ext cx="1570858" cy="11580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 name="TextBox 40">
            <a:extLst>
              <a:ext uri="{FF2B5EF4-FFF2-40B4-BE49-F238E27FC236}">
                <a16:creationId xmlns:a16="http://schemas.microsoft.com/office/drawing/2014/main" id="{DBB856EF-B479-42B0-A0C9-1573FE2E0884}"/>
              </a:ext>
            </a:extLst>
          </p:cNvPr>
          <p:cNvSpPr txBox="1"/>
          <p:nvPr/>
        </p:nvSpPr>
        <p:spPr>
          <a:xfrm>
            <a:off x="2833288" y="5171413"/>
            <a:ext cx="1858142" cy="276999"/>
          </a:xfrm>
          <a:prstGeom prst="rect">
            <a:avLst/>
          </a:prstGeom>
          <a:noFill/>
        </p:spPr>
        <p:txBody>
          <a:bodyPr wrap="square" rtlCol="0">
            <a:spAutoFit/>
          </a:bodyPr>
          <a:lstStyle/>
          <a:p>
            <a:r>
              <a:rPr lang="en-IN" sz="1200" dirty="0"/>
              <a:t>prop: </a:t>
            </a:r>
            <a:r>
              <a:rPr lang="en-IN" sz="1200" dirty="0" err="1"/>
              <a:t>addCustomer</a:t>
            </a:r>
            <a:endParaRPr lang="en-IN" sz="1200" dirty="0"/>
          </a:p>
        </p:txBody>
      </p:sp>
      <p:sp>
        <p:nvSpPr>
          <p:cNvPr id="48" name="TextBox 47">
            <a:extLst>
              <a:ext uri="{FF2B5EF4-FFF2-40B4-BE49-F238E27FC236}">
                <a16:creationId xmlns:a16="http://schemas.microsoft.com/office/drawing/2014/main" id="{33D5CA93-189A-4875-8DF3-5A0303308696}"/>
              </a:ext>
            </a:extLst>
          </p:cNvPr>
          <p:cNvSpPr txBox="1"/>
          <p:nvPr/>
        </p:nvSpPr>
        <p:spPr>
          <a:xfrm>
            <a:off x="5335473" y="5194065"/>
            <a:ext cx="1413999" cy="276999"/>
          </a:xfrm>
          <a:prstGeom prst="rect">
            <a:avLst/>
          </a:prstGeom>
          <a:noFill/>
        </p:spPr>
        <p:txBody>
          <a:bodyPr wrap="square" rtlCol="0">
            <a:spAutoFit/>
          </a:bodyPr>
          <a:lstStyle/>
          <a:p>
            <a:r>
              <a:rPr lang="en-IN" sz="1200" dirty="0"/>
              <a:t>prop: customer</a:t>
            </a:r>
          </a:p>
        </p:txBody>
      </p:sp>
      <p:cxnSp>
        <p:nvCxnSpPr>
          <p:cNvPr id="43" name="Connector: Curved 42">
            <a:extLst>
              <a:ext uri="{FF2B5EF4-FFF2-40B4-BE49-F238E27FC236}">
                <a16:creationId xmlns:a16="http://schemas.microsoft.com/office/drawing/2014/main" id="{619AFD4D-D40A-4327-9506-990A667A3773}"/>
              </a:ext>
            </a:extLst>
          </p:cNvPr>
          <p:cNvCxnSpPr>
            <a:stCxn id="17" idx="1"/>
            <a:endCxn id="15" idx="1"/>
          </p:cNvCxnSpPr>
          <p:nvPr/>
        </p:nvCxnSpPr>
        <p:spPr>
          <a:xfrm rot="10800000" flipH="1">
            <a:off x="2336086" y="4310175"/>
            <a:ext cx="1340428" cy="1587369"/>
          </a:xfrm>
          <a:prstGeom prst="curvedConnector3">
            <a:avLst>
              <a:gd name="adj1" fmla="val -17054"/>
            </a:avLst>
          </a:prstGeom>
          <a:ln>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23EF2889-7102-44CA-B481-86826271BE87}"/>
              </a:ext>
            </a:extLst>
          </p:cNvPr>
          <p:cNvSpPr txBox="1"/>
          <p:nvPr/>
        </p:nvSpPr>
        <p:spPr>
          <a:xfrm>
            <a:off x="583961" y="4250482"/>
            <a:ext cx="2360271" cy="461665"/>
          </a:xfrm>
          <a:prstGeom prst="rect">
            <a:avLst/>
          </a:prstGeom>
          <a:noFill/>
        </p:spPr>
        <p:txBody>
          <a:bodyPr wrap="square" rtlCol="0">
            <a:spAutoFit/>
          </a:bodyPr>
          <a:lstStyle/>
          <a:p>
            <a:r>
              <a:rPr lang="en-IN" sz="1200" dirty="0"/>
              <a:t>Child Calls </a:t>
            </a:r>
            <a:r>
              <a:rPr lang="en-IN" sz="1200" dirty="0" err="1"/>
              <a:t>addCustomer</a:t>
            </a:r>
            <a:r>
              <a:rPr lang="en-IN" sz="1200" dirty="0"/>
              <a:t>() in parent thru event handling</a:t>
            </a:r>
          </a:p>
        </p:txBody>
      </p:sp>
      <p:sp>
        <p:nvSpPr>
          <p:cNvPr id="44" name="Speech Bubble: Oval 43">
            <a:extLst>
              <a:ext uri="{FF2B5EF4-FFF2-40B4-BE49-F238E27FC236}">
                <a16:creationId xmlns:a16="http://schemas.microsoft.com/office/drawing/2014/main" id="{B922BF2C-8360-4034-876D-AD0E4D0246D1}"/>
              </a:ext>
            </a:extLst>
          </p:cNvPr>
          <p:cNvSpPr/>
          <p:nvPr/>
        </p:nvSpPr>
        <p:spPr>
          <a:xfrm>
            <a:off x="6400800" y="2903717"/>
            <a:ext cx="2745729" cy="1191812"/>
          </a:xfrm>
          <a:prstGeom prst="wedgeEllipseCallout">
            <a:avLst>
              <a:gd name="adj1" fmla="val -85546"/>
              <a:gd name="adj2" fmla="val 6603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200" dirty="0"/>
              <a:t>Uses </a:t>
            </a:r>
            <a:r>
              <a:rPr lang="en-IN" sz="1200" dirty="0" err="1"/>
              <a:t>customers.json</a:t>
            </a:r>
            <a:r>
              <a:rPr lang="en-IN" sz="1200" dirty="0"/>
              <a:t> Contains </a:t>
            </a:r>
            <a:r>
              <a:rPr lang="en-IN" sz="1200" dirty="0" err="1"/>
              <a:t>addCustomer</a:t>
            </a:r>
            <a:r>
              <a:rPr lang="en-IN" sz="1200" dirty="0"/>
              <a:t>() method implementation</a:t>
            </a:r>
          </a:p>
        </p:txBody>
      </p:sp>
      <p:sp>
        <p:nvSpPr>
          <p:cNvPr id="25" name="Rectangle: Rounded Corners 24">
            <a:extLst>
              <a:ext uri="{FF2B5EF4-FFF2-40B4-BE49-F238E27FC236}">
                <a16:creationId xmlns:a16="http://schemas.microsoft.com/office/drawing/2014/main" id="{2A5BDB00-32E9-4BBD-BF61-99B5E77C4C56}"/>
              </a:ext>
            </a:extLst>
          </p:cNvPr>
          <p:cNvSpPr/>
          <p:nvPr/>
        </p:nvSpPr>
        <p:spPr>
          <a:xfrm>
            <a:off x="3666142" y="4095529"/>
            <a:ext cx="1697255" cy="42929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Customers List</a:t>
            </a:r>
          </a:p>
        </p:txBody>
      </p:sp>
      <p:sp>
        <p:nvSpPr>
          <p:cNvPr id="27" name="Rectangle: Rounded Corners 26">
            <a:extLst>
              <a:ext uri="{FF2B5EF4-FFF2-40B4-BE49-F238E27FC236}">
                <a16:creationId xmlns:a16="http://schemas.microsoft.com/office/drawing/2014/main" id="{D2E9BB56-52B1-432A-A52A-2F86AFBFC3DE}"/>
              </a:ext>
            </a:extLst>
          </p:cNvPr>
          <p:cNvSpPr/>
          <p:nvPr/>
        </p:nvSpPr>
        <p:spPr>
          <a:xfrm>
            <a:off x="5186137" y="5682897"/>
            <a:ext cx="1631773" cy="429290"/>
          </a:xfrm>
          <a:prstGeom prst="roundRect">
            <a:avLst>
              <a:gd name="adj" fmla="val 1311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Customer Details</a:t>
            </a:r>
          </a:p>
        </p:txBody>
      </p:sp>
      <p:cxnSp>
        <p:nvCxnSpPr>
          <p:cNvPr id="29" name="Straight Arrow Connector 28">
            <a:extLst>
              <a:ext uri="{FF2B5EF4-FFF2-40B4-BE49-F238E27FC236}">
                <a16:creationId xmlns:a16="http://schemas.microsoft.com/office/drawing/2014/main" id="{F4D2D185-91BC-46E3-9F0E-870DCA1B4995}"/>
              </a:ext>
            </a:extLst>
          </p:cNvPr>
          <p:cNvCxnSpPr>
            <a:stCxn id="25" idx="2"/>
          </p:cNvCxnSpPr>
          <p:nvPr/>
        </p:nvCxnSpPr>
        <p:spPr>
          <a:xfrm>
            <a:off x="4514770" y="4524819"/>
            <a:ext cx="1570858" cy="11580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92A4FB8F-6962-4C90-8EDC-DBDA549CAF64}"/>
              </a:ext>
            </a:extLst>
          </p:cNvPr>
          <p:cNvSpPr txBox="1"/>
          <p:nvPr/>
        </p:nvSpPr>
        <p:spPr>
          <a:xfrm>
            <a:off x="5325101" y="5194065"/>
            <a:ext cx="1413999" cy="276999"/>
          </a:xfrm>
          <a:prstGeom prst="rect">
            <a:avLst/>
          </a:prstGeom>
          <a:noFill/>
        </p:spPr>
        <p:txBody>
          <a:bodyPr wrap="square" rtlCol="0">
            <a:spAutoFit/>
          </a:bodyPr>
          <a:lstStyle/>
          <a:p>
            <a:r>
              <a:rPr lang="en-IN" sz="1200" dirty="0"/>
              <a:t>prop: customer</a:t>
            </a:r>
          </a:p>
        </p:txBody>
      </p:sp>
      <p:sp>
        <p:nvSpPr>
          <p:cNvPr id="4" name="Slide Number Placeholder 3">
            <a:extLst>
              <a:ext uri="{FF2B5EF4-FFF2-40B4-BE49-F238E27FC236}">
                <a16:creationId xmlns:a16="http://schemas.microsoft.com/office/drawing/2014/main" id="{F7B0A440-D6B9-55C6-6AD9-EE64D3FBEC86}"/>
              </a:ext>
            </a:extLst>
          </p:cNvPr>
          <p:cNvSpPr>
            <a:spLocks noGrp="1"/>
          </p:cNvSpPr>
          <p:nvPr>
            <p:ph type="sldNum" sz="quarter" idx="12"/>
          </p:nvPr>
        </p:nvSpPr>
        <p:spPr/>
        <p:txBody>
          <a:bodyPr/>
          <a:lstStyle/>
          <a:p>
            <a:fld id="{91496F9C-7FEE-48F2-A86C-DCFACBAB2156}" type="slidenum">
              <a:rPr lang="en-US" smtClean="0"/>
              <a:pPr/>
              <a:t>54</a:t>
            </a:fld>
            <a:endParaRPr lang="en-US"/>
          </a:p>
        </p:txBody>
      </p:sp>
    </p:spTree>
    <p:extLst>
      <p:ext uri="{BB962C8B-B14F-4D97-AF65-F5344CB8AC3E}">
        <p14:creationId xmlns:p14="http://schemas.microsoft.com/office/powerpoint/2010/main" val="1339500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1DC4D-0E98-4C39-AF1E-B26AA9AEB257}"/>
              </a:ext>
            </a:extLst>
          </p:cNvPr>
          <p:cNvSpPr>
            <a:spLocks noGrp="1"/>
          </p:cNvSpPr>
          <p:nvPr>
            <p:ph type="title"/>
          </p:nvPr>
        </p:nvSpPr>
        <p:spPr/>
        <p:txBody>
          <a:bodyPr/>
          <a:lstStyle/>
          <a:p>
            <a:r>
              <a:rPr lang="en-IN" dirty="0"/>
              <a:t>More about component hierarchy</a:t>
            </a:r>
          </a:p>
        </p:txBody>
      </p:sp>
      <p:sp>
        <p:nvSpPr>
          <p:cNvPr id="3" name="Content Placeholder 2">
            <a:extLst>
              <a:ext uri="{FF2B5EF4-FFF2-40B4-BE49-F238E27FC236}">
                <a16:creationId xmlns:a16="http://schemas.microsoft.com/office/drawing/2014/main" id="{9E36DBE4-4AE8-4900-85FD-21F7B3AA8B33}"/>
              </a:ext>
            </a:extLst>
          </p:cNvPr>
          <p:cNvSpPr>
            <a:spLocks noGrp="1"/>
          </p:cNvSpPr>
          <p:nvPr>
            <p:ph idx="1"/>
          </p:nvPr>
        </p:nvSpPr>
        <p:spPr/>
        <p:txBody>
          <a:bodyPr>
            <a:normAutofit fontScale="85000" lnSpcReduction="20000"/>
          </a:bodyPr>
          <a:lstStyle/>
          <a:p>
            <a:r>
              <a:rPr lang="en-IN" dirty="0"/>
              <a:t>Real world application comprises of many components which interact with each other. When a component’s complexity increases, it is better to split it up into multiple components and have communication between them</a:t>
            </a:r>
          </a:p>
          <a:p>
            <a:pPr marL="0" indent="0">
              <a:buNone/>
            </a:pPr>
            <a:endParaRPr lang="en-IN" dirty="0"/>
          </a:p>
          <a:p>
            <a:r>
              <a:rPr lang="en-IN" dirty="0"/>
              <a:t>Parent to child communication can happen by sending data through props object, in our example, the </a:t>
            </a:r>
            <a:r>
              <a:rPr lang="en-IN" b="1" dirty="0" err="1"/>
              <a:t>CustomerList</a:t>
            </a:r>
            <a:r>
              <a:rPr lang="en-IN" dirty="0"/>
              <a:t> component sends </a:t>
            </a:r>
            <a:r>
              <a:rPr lang="en-IN" b="1" dirty="0"/>
              <a:t>customer</a:t>
            </a:r>
            <a:r>
              <a:rPr lang="en-IN" dirty="0"/>
              <a:t> as the prop to the </a:t>
            </a:r>
            <a:r>
              <a:rPr lang="en-IN" b="1" dirty="0" err="1"/>
              <a:t>CustomerDetails</a:t>
            </a:r>
            <a:r>
              <a:rPr lang="en-IN" b="1" dirty="0"/>
              <a:t> </a:t>
            </a:r>
            <a:r>
              <a:rPr lang="en-IN" dirty="0"/>
              <a:t>component</a:t>
            </a:r>
          </a:p>
          <a:p>
            <a:endParaRPr lang="en-IN" dirty="0"/>
          </a:p>
          <a:p>
            <a:r>
              <a:rPr lang="en-IN" dirty="0"/>
              <a:t>Child to parent communication can happen by calling a method in the parent. Child can know which method to call based on what the parent sends in the props object. E.g. </a:t>
            </a:r>
            <a:r>
              <a:rPr lang="en-IN" b="1" dirty="0" err="1"/>
              <a:t>addCustomer</a:t>
            </a:r>
            <a:r>
              <a:rPr lang="en-IN" dirty="0"/>
              <a:t> is the method name which is sent in the props, which in turn would be called by the child</a:t>
            </a:r>
          </a:p>
          <a:p>
            <a:endParaRPr lang="en-IN" dirty="0"/>
          </a:p>
          <a:p>
            <a:r>
              <a:rPr lang="en-IN" dirty="0"/>
              <a:t>The actual implementation of </a:t>
            </a:r>
            <a:r>
              <a:rPr lang="en-IN" b="1" dirty="0" err="1"/>
              <a:t>addCustomer</a:t>
            </a:r>
            <a:r>
              <a:rPr lang="en-IN" b="1" dirty="0"/>
              <a:t> </a:t>
            </a:r>
            <a:r>
              <a:rPr lang="en-IN" dirty="0"/>
              <a:t>method is present in the parent component(in our case, it is </a:t>
            </a:r>
            <a:r>
              <a:rPr lang="en-IN" b="1" dirty="0" err="1"/>
              <a:t>CustomerList</a:t>
            </a:r>
            <a:r>
              <a:rPr lang="en-IN" b="1" dirty="0"/>
              <a:t> </a:t>
            </a:r>
            <a:r>
              <a:rPr lang="en-IN" dirty="0"/>
              <a:t>component)</a:t>
            </a:r>
          </a:p>
        </p:txBody>
      </p:sp>
      <p:sp>
        <p:nvSpPr>
          <p:cNvPr id="4" name="Slide Number Placeholder 3">
            <a:extLst>
              <a:ext uri="{FF2B5EF4-FFF2-40B4-BE49-F238E27FC236}">
                <a16:creationId xmlns:a16="http://schemas.microsoft.com/office/drawing/2014/main" id="{FA49AE78-5213-7F6C-CF39-082FDC1AA916}"/>
              </a:ext>
            </a:extLst>
          </p:cNvPr>
          <p:cNvSpPr>
            <a:spLocks noGrp="1"/>
          </p:cNvSpPr>
          <p:nvPr>
            <p:ph type="sldNum" sz="quarter" idx="12"/>
          </p:nvPr>
        </p:nvSpPr>
        <p:spPr/>
        <p:txBody>
          <a:bodyPr/>
          <a:lstStyle/>
          <a:p>
            <a:fld id="{91496F9C-7FEE-48F2-A86C-DCFACBAB2156}" type="slidenum">
              <a:rPr lang="en-US" smtClean="0"/>
              <a:pPr/>
              <a:t>55</a:t>
            </a:fld>
            <a:endParaRPr lang="en-US"/>
          </a:p>
        </p:txBody>
      </p:sp>
    </p:spTree>
    <p:extLst>
      <p:ext uri="{BB962C8B-B14F-4D97-AF65-F5344CB8AC3E}">
        <p14:creationId xmlns:p14="http://schemas.microsoft.com/office/powerpoint/2010/main" val="16352307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506CB-61AF-41E2-A902-247BDCF029D3}"/>
              </a:ext>
            </a:extLst>
          </p:cNvPr>
          <p:cNvSpPr>
            <a:spLocks noGrp="1"/>
          </p:cNvSpPr>
          <p:nvPr>
            <p:ph type="title"/>
          </p:nvPr>
        </p:nvSpPr>
        <p:spPr/>
        <p:txBody>
          <a:bodyPr/>
          <a:lstStyle/>
          <a:p>
            <a:r>
              <a:rPr lang="en-IN" dirty="0"/>
              <a:t>Stateful vs Stateless Components</a:t>
            </a:r>
          </a:p>
        </p:txBody>
      </p:sp>
      <p:sp>
        <p:nvSpPr>
          <p:cNvPr id="3" name="Content Placeholder 2">
            <a:extLst>
              <a:ext uri="{FF2B5EF4-FFF2-40B4-BE49-F238E27FC236}">
                <a16:creationId xmlns:a16="http://schemas.microsoft.com/office/drawing/2014/main" id="{AE481D9D-E174-41A5-86E2-D592C413E089}"/>
              </a:ext>
            </a:extLst>
          </p:cNvPr>
          <p:cNvSpPr>
            <a:spLocks noGrp="1"/>
          </p:cNvSpPr>
          <p:nvPr>
            <p:ph idx="1"/>
          </p:nvPr>
        </p:nvSpPr>
        <p:spPr/>
        <p:txBody>
          <a:bodyPr>
            <a:normAutofit fontScale="77500" lnSpcReduction="20000"/>
          </a:bodyPr>
          <a:lstStyle/>
          <a:p>
            <a:r>
              <a:rPr lang="en-IN" dirty="0"/>
              <a:t>There are 2 types of components in react (Stateful vs Stateless components)</a:t>
            </a:r>
          </a:p>
          <a:p>
            <a:endParaRPr lang="en-IN" dirty="0"/>
          </a:p>
          <a:p>
            <a:r>
              <a:rPr lang="en-IN" b="1" dirty="0"/>
              <a:t>Stateless Components</a:t>
            </a:r>
          </a:p>
          <a:p>
            <a:r>
              <a:rPr lang="en-IN" dirty="0"/>
              <a:t>Stateless components are also called as dumb components, because they don’t maintain any state. They rather just receive the props and display the props in a read-only fashion</a:t>
            </a:r>
          </a:p>
          <a:p>
            <a:r>
              <a:rPr lang="en-IN" dirty="0"/>
              <a:t>In an optimal scenario, the stateless components should be created using functional components. Because there is no state, there is no need of class methods or lifecycle hooks in order to manipulate state</a:t>
            </a:r>
          </a:p>
          <a:p>
            <a:r>
              <a:rPr lang="en-IN" dirty="0"/>
              <a:t>Because of this, where possible, one should write stateless components using functions, so that react could do some internal optimizations w.r.to app size and rendering of components</a:t>
            </a:r>
          </a:p>
          <a:p>
            <a:endParaRPr lang="en-IN" dirty="0"/>
          </a:p>
          <a:p>
            <a:r>
              <a:rPr lang="en-IN" b="1" dirty="0"/>
              <a:t>Stateful components</a:t>
            </a:r>
          </a:p>
          <a:p>
            <a:r>
              <a:rPr lang="en-IN" dirty="0"/>
              <a:t>Stateful components typically are created using classes and will have methods such as render, and all lifecycle methods/hooks for state changes </a:t>
            </a:r>
          </a:p>
        </p:txBody>
      </p:sp>
      <p:sp>
        <p:nvSpPr>
          <p:cNvPr id="4" name="Slide Number Placeholder 3">
            <a:extLst>
              <a:ext uri="{FF2B5EF4-FFF2-40B4-BE49-F238E27FC236}">
                <a16:creationId xmlns:a16="http://schemas.microsoft.com/office/drawing/2014/main" id="{49130F21-E0F3-688C-161B-C52CAD9BEFDD}"/>
              </a:ext>
            </a:extLst>
          </p:cNvPr>
          <p:cNvSpPr>
            <a:spLocks noGrp="1"/>
          </p:cNvSpPr>
          <p:nvPr>
            <p:ph type="sldNum" sz="quarter" idx="12"/>
          </p:nvPr>
        </p:nvSpPr>
        <p:spPr/>
        <p:txBody>
          <a:bodyPr/>
          <a:lstStyle/>
          <a:p>
            <a:fld id="{91496F9C-7FEE-48F2-A86C-DCFACBAB2156}" type="slidenum">
              <a:rPr lang="en-US" smtClean="0"/>
              <a:pPr/>
              <a:t>56</a:t>
            </a:fld>
            <a:endParaRPr lang="en-US"/>
          </a:p>
        </p:txBody>
      </p:sp>
    </p:spTree>
    <p:extLst>
      <p:ext uri="{BB962C8B-B14F-4D97-AF65-F5344CB8AC3E}">
        <p14:creationId xmlns:p14="http://schemas.microsoft.com/office/powerpoint/2010/main" val="1656475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BA979-568F-4BDE-91BD-64D23F18B4B4}"/>
              </a:ext>
            </a:extLst>
          </p:cNvPr>
          <p:cNvSpPr>
            <a:spLocks noGrp="1"/>
          </p:cNvSpPr>
          <p:nvPr>
            <p:ph type="title"/>
          </p:nvPr>
        </p:nvSpPr>
        <p:spPr>
          <a:xfrm>
            <a:off x="386692" y="198668"/>
            <a:ext cx="9134546" cy="704264"/>
          </a:xfrm>
        </p:spPr>
        <p:txBody>
          <a:bodyPr/>
          <a:lstStyle/>
          <a:p>
            <a:r>
              <a:rPr lang="en-IN" dirty="0"/>
              <a:t>Stateless vs Stateful Component</a:t>
            </a:r>
          </a:p>
        </p:txBody>
      </p:sp>
      <p:sp>
        <p:nvSpPr>
          <p:cNvPr id="3" name="Content Placeholder 2">
            <a:extLst>
              <a:ext uri="{FF2B5EF4-FFF2-40B4-BE49-F238E27FC236}">
                <a16:creationId xmlns:a16="http://schemas.microsoft.com/office/drawing/2014/main" id="{76905EB5-7AD6-486D-A14E-C44BA17EA8F0}"/>
              </a:ext>
            </a:extLst>
          </p:cNvPr>
          <p:cNvSpPr>
            <a:spLocks noGrp="1"/>
          </p:cNvSpPr>
          <p:nvPr>
            <p:ph idx="1"/>
          </p:nvPr>
        </p:nvSpPr>
        <p:spPr>
          <a:xfrm>
            <a:off x="371451" y="1175102"/>
            <a:ext cx="9455613" cy="5604528"/>
          </a:xfrm>
        </p:spPr>
        <p:txBody>
          <a:bodyPr/>
          <a:lstStyle/>
          <a:p>
            <a:r>
              <a:rPr lang="en-IN" dirty="0"/>
              <a:t>In our e.g. </a:t>
            </a:r>
            <a:r>
              <a:rPr lang="en-IN" b="1" dirty="0"/>
              <a:t>App</a:t>
            </a:r>
            <a:r>
              <a:rPr lang="en-IN" dirty="0"/>
              <a:t> and </a:t>
            </a:r>
            <a:r>
              <a:rPr lang="en-IN" b="1" dirty="0" err="1"/>
              <a:t>CustomerDetails</a:t>
            </a:r>
            <a:r>
              <a:rPr lang="en-IN" dirty="0"/>
              <a:t> components are stateless</a:t>
            </a:r>
          </a:p>
          <a:p>
            <a:r>
              <a:rPr lang="en-IN" b="1" dirty="0" err="1"/>
              <a:t>CustomersList</a:t>
            </a:r>
            <a:r>
              <a:rPr lang="en-IN" dirty="0"/>
              <a:t> and </a:t>
            </a:r>
            <a:r>
              <a:rPr lang="en-IN" b="1" dirty="0" err="1"/>
              <a:t>CustomerForm</a:t>
            </a:r>
            <a:r>
              <a:rPr lang="en-IN" dirty="0"/>
              <a:t> components are stateful, as they maintain some internal state</a:t>
            </a:r>
          </a:p>
          <a:p>
            <a:endParaRPr lang="en-IN" sz="1200" dirty="0"/>
          </a:p>
          <a:p>
            <a:endParaRPr lang="en-IN" dirty="0"/>
          </a:p>
        </p:txBody>
      </p:sp>
      <p:sp>
        <p:nvSpPr>
          <p:cNvPr id="8" name="Rectangle: Rounded Corners 7">
            <a:extLst>
              <a:ext uri="{FF2B5EF4-FFF2-40B4-BE49-F238E27FC236}">
                <a16:creationId xmlns:a16="http://schemas.microsoft.com/office/drawing/2014/main" id="{CE528E5D-32E2-4EE4-9D1C-22367EBC62C5}"/>
              </a:ext>
            </a:extLst>
          </p:cNvPr>
          <p:cNvSpPr/>
          <p:nvPr/>
        </p:nvSpPr>
        <p:spPr>
          <a:xfrm>
            <a:off x="3673983" y="2054533"/>
            <a:ext cx="1728904" cy="42929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App Component</a:t>
            </a:r>
          </a:p>
        </p:txBody>
      </p:sp>
      <p:sp>
        <p:nvSpPr>
          <p:cNvPr id="15" name="Rectangle: Rounded Corners 14">
            <a:extLst>
              <a:ext uri="{FF2B5EF4-FFF2-40B4-BE49-F238E27FC236}">
                <a16:creationId xmlns:a16="http://schemas.microsoft.com/office/drawing/2014/main" id="{3B9019BA-E4D8-4558-BE82-1F04CC83F885}"/>
              </a:ext>
            </a:extLst>
          </p:cNvPr>
          <p:cNvSpPr/>
          <p:nvPr/>
        </p:nvSpPr>
        <p:spPr>
          <a:xfrm>
            <a:off x="3673983" y="3352800"/>
            <a:ext cx="1697255" cy="42929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Customers List</a:t>
            </a:r>
          </a:p>
        </p:txBody>
      </p:sp>
      <p:sp>
        <p:nvSpPr>
          <p:cNvPr id="16" name="TextBox 15">
            <a:extLst>
              <a:ext uri="{FF2B5EF4-FFF2-40B4-BE49-F238E27FC236}">
                <a16:creationId xmlns:a16="http://schemas.microsoft.com/office/drawing/2014/main" id="{0EB9E322-1C96-42EE-88BD-3C057FB3CBB6}"/>
              </a:ext>
            </a:extLst>
          </p:cNvPr>
          <p:cNvSpPr txBox="1"/>
          <p:nvPr/>
        </p:nvSpPr>
        <p:spPr>
          <a:xfrm>
            <a:off x="1064269" y="4427693"/>
            <a:ext cx="1127546" cy="308768"/>
          </a:xfrm>
          <a:prstGeom prst="rect">
            <a:avLst/>
          </a:prstGeom>
          <a:noFill/>
        </p:spPr>
        <p:txBody>
          <a:bodyPr wrap="square" rtlCol="0">
            <a:spAutoFit/>
          </a:bodyPr>
          <a:lstStyle/>
          <a:p>
            <a:r>
              <a:rPr lang="en-IN" sz="1400" dirty="0">
                <a:solidFill>
                  <a:schemeClr val="bg1"/>
                </a:solidFill>
              </a:rPr>
              <a:t>HelloWorld</a:t>
            </a:r>
          </a:p>
        </p:txBody>
      </p:sp>
      <p:sp>
        <p:nvSpPr>
          <p:cNvPr id="17" name="Rectangle: Rounded Corners 16">
            <a:extLst>
              <a:ext uri="{FF2B5EF4-FFF2-40B4-BE49-F238E27FC236}">
                <a16:creationId xmlns:a16="http://schemas.microsoft.com/office/drawing/2014/main" id="{B4B88BAE-7546-4E33-9A34-D1670EA35250}"/>
              </a:ext>
            </a:extLst>
          </p:cNvPr>
          <p:cNvSpPr/>
          <p:nvPr/>
        </p:nvSpPr>
        <p:spPr>
          <a:xfrm>
            <a:off x="2333555" y="4940169"/>
            <a:ext cx="1550114" cy="42929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EE7592B9-51C7-4399-999B-FACC683BB31F}"/>
              </a:ext>
            </a:extLst>
          </p:cNvPr>
          <p:cNvSpPr txBox="1"/>
          <p:nvPr/>
        </p:nvSpPr>
        <p:spPr>
          <a:xfrm>
            <a:off x="2395968" y="5000925"/>
            <a:ext cx="1495107" cy="307777"/>
          </a:xfrm>
          <a:prstGeom prst="rect">
            <a:avLst/>
          </a:prstGeom>
          <a:noFill/>
        </p:spPr>
        <p:txBody>
          <a:bodyPr wrap="square" rtlCol="0">
            <a:spAutoFit/>
          </a:bodyPr>
          <a:lstStyle/>
          <a:p>
            <a:r>
              <a:rPr lang="en-IN" sz="1400" dirty="0">
                <a:solidFill>
                  <a:schemeClr val="bg1"/>
                </a:solidFill>
              </a:rPr>
              <a:t>Customer Form</a:t>
            </a:r>
          </a:p>
        </p:txBody>
      </p:sp>
      <p:sp>
        <p:nvSpPr>
          <p:cNvPr id="33" name="Rectangle: Rounded Corners 32">
            <a:extLst>
              <a:ext uri="{FF2B5EF4-FFF2-40B4-BE49-F238E27FC236}">
                <a16:creationId xmlns:a16="http://schemas.microsoft.com/office/drawing/2014/main" id="{5F21967B-154D-4533-B6EA-DA243B3ECE3B}"/>
              </a:ext>
            </a:extLst>
          </p:cNvPr>
          <p:cNvSpPr/>
          <p:nvPr/>
        </p:nvSpPr>
        <p:spPr>
          <a:xfrm>
            <a:off x="5193978" y="4940168"/>
            <a:ext cx="1631773" cy="429290"/>
          </a:xfrm>
          <a:prstGeom prst="roundRect">
            <a:avLst>
              <a:gd name="adj" fmla="val 1311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Customer Details</a:t>
            </a:r>
          </a:p>
        </p:txBody>
      </p:sp>
      <p:cxnSp>
        <p:nvCxnSpPr>
          <p:cNvPr id="7" name="Straight Arrow Connector 6">
            <a:extLst>
              <a:ext uri="{FF2B5EF4-FFF2-40B4-BE49-F238E27FC236}">
                <a16:creationId xmlns:a16="http://schemas.microsoft.com/office/drawing/2014/main" id="{B688376F-5ED3-400A-A860-76C5A3BA0AAC}"/>
              </a:ext>
            </a:extLst>
          </p:cNvPr>
          <p:cNvCxnSpPr>
            <a:cxnSpLocks/>
            <a:endCxn id="15" idx="0"/>
          </p:cNvCxnSpPr>
          <p:nvPr/>
        </p:nvCxnSpPr>
        <p:spPr>
          <a:xfrm>
            <a:off x="4514436" y="2483823"/>
            <a:ext cx="8175" cy="8689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4FB0E028-8189-4602-82AF-C973892ADC38}"/>
              </a:ext>
            </a:extLst>
          </p:cNvPr>
          <p:cNvCxnSpPr>
            <a:stCxn id="15" idx="2"/>
            <a:endCxn id="17" idx="0"/>
          </p:cNvCxnSpPr>
          <p:nvPr/>
        </p:nvCxnSpPr>
        <p:spPr>
          <a:xfrm flipH="1">
            <a:off x="3108612" y="3782090"/>
            <a:ext cx="1413999" cy="11580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C15ECFC3-F73B-413E-B2D7-244215573350}"/>
              </a:ext>
            </a:extLst>
          </p:cNvPr>
          <p:cNvCxnSpPr>
            <a:stCxn id="15" idx="2"/>
          </p:cNvCxnSpPr>
          <p:nvPr/>
        </p:nvCxnSpPr>
        <p:spPr>
          <a:xfrm>
            <a:off x="4522611" y="3782090"/>
            <a:ext cx="1570858" cy="11580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 name="TextBox 40">
            <a:extLst>
              <a:ext uri="{FF2B5EF4-FFF2-40B4-BE49-F238E27FC236}">
                <a16:creationId xmlns:a16="http://schemas.microsoft.com/office/drawing/2014/main" id="{DBB856EF-B479-42B0-A0C9-1573FE2E0884}"/>
              </a:ext>
            </a:extLst>
          </p:cNvPr>
          <p:cNvSpPr txBox="1"/>
          <p:nvPr/>
        </p:nvSpPr>
        <p:spPr>
          <a:xfrm>
            <a:off x="2830757" y="4428684"/>
            <a:ext cx="1858142" cy="276999"/>
          </a:xfrm>
          <a:prstGeom prst="rect">
            <a:avLst/>
          </a:prstGeom>
          <a:noFill/>
        </p:spPr>
        <p:txBody>
          <a:bodyPr wrap="square" rtlCol="0">
            <a:spAutoFit/>
          </a:bodyPr>
          <a:lstStyle/>
          <a:p>
            <a:r>
              <a:rPr lang="en-IN" sz="1200" dirty="0"/>
              <a:t>prop: </a:t>
            </a:r>
            <a:r>
              <a:rPr lang="en-IN" sz="1200" dirty="0" err="1"/>
              <a:t>addCustomer</a:t>
            </a:r>
            <a:endParaRPr lang="en-IN" sz="1200" dirty="0"/>
          </a:p>
        </p:txBody>
      </p:sp>
      <p:sp>
        <p:nvSpPr>
          <p:cNvPr id="48" name="TextBox 47">
            <a:extLst>
              <a:ext uri="{FF2B5EF4-FFF2-40B4-BE49-F238E27FC236}">
                <a16:creationId xmlns:a16="http://schemas.microsoft.com/office/drawing/2014/main" id="{33D5CA93-189A-4875-8DF3-5A0303308696}"/>
              </a:ext>
            </a:extLst>
          </p:cNvPr>
          <p:cNvSpPr txBox="1"/>
          <p:nvPr/>
        </p:nvSpPr>
        <p:spPr>
          <a:xfrm>
            <a:off x="5332942" y="4451336"/>
            <a:ext cx="1413999" cy="276999"/>
          </a:xfrm>
          <a:prstGeom prst="rect">
            <a:avLst/>
          </a:prstGeom>
          <a:noFill/>
        </p:spPr>
        <p:txBody>
          <a:bodyPr wrap="square" rtlCol="0">
            <a:spAutoFit/>
          </a:bodyPr>
          <a:lstStyle/>
          <a:p>
            <a:r>
              <a:rPr lang="en-IN" sz="1200" dirty="0"/>
              <a:t>prop: customer</a:t>
            </a:r>
          </a:p>
        </p:txBody>
      </p:sp>
      <p:cxnSp>
        <p:nvCxnSpPr>
          <p:cNvPr id="43" name="Connector: Curved 42">
            <a:extLst>
              <a:ext uri="{FF2B5EF4-FFF2-40B4-BE49-F238E27FC236}">
                <a16:creationId xmlns:a16="http://schemas.microsoft.com/office/drawing/2014/main" id="{619AFD4D-D40A-4327-9506-990A667A3773}"/>
              </a:ext>
            </a:extLst>
          </p:cNvPr>
          <p:cNvCxnSpPr>
            <a:stCxn id="17" idx="1"/>
            <a:endCxn id="15" idx="1"/>
          </p:cNvCxnSpPr>
          <p:nvPr/>
        </p:nvCxnSpPr>
        <p:spPr>
          <a:xfrm rot="10800000" flipH="1">
            <a:off x="2333555" y="3567446"/>
            <a:ext cx="1340428" cy="1587369"/>
          </a:xfrm>
          <a:prstGeom prst="curvedConnector3">
            <a:avLst>
              <a:gd name="adj1" fmla="val -17054"/>
            </a:avLst>
          </a:prstGeom>
          <a:ln>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23EF2889-7102-44CA-B481-86826271BE87}"/>
              </a:ext>
            </a:extLst>
          </p:cNvPr>
          <p:cNvSpPr txBox="1"/>
          <p:nvPr/>
        </p:nvSpPr>
        <p:spPr>
          <a:xfrm>
            <a:off x="1031026" y="3330149"/>
            <a:ext cx="2360271" cy="461665"/>
          </a:xfrm>
          <a:prstGeom prst="rect">
            <a:avLst/>
          </a:prstGeom>
          <a:noFill/>
        </p:spPr>
        <p:txBody>
          <a:bodyPr wrap="square" rtlCol="0">
            <a:spAutoFit/>
          </a:bodyPr>
          <a:lstStyle/>
          <a:p>
            <a:r>
              <a:rPr lang="en-IN" sz="1200" dirty="0"/>
              <a:t>Child Calls </a:t>
            </a:r>
            <a:r>
              <a:rPr lang="en-IN" sz="1200" dirty="0" err="1"/>
              <a:t>addCustomer</a:t>
            </a:r>
            <a:r>
              <a:rPr lang="en-IN" sz="1200" dirty="0"/>
              <a:t>() in parent thru event handling</a:t>
            </a:r>
          </a:p>
        </p:txBody>
      </p:sp>
      <p:sp>
        <p:nvSpPr>
          <p:cNvPr id="44" name="Speech Bubble: Oval 43">
            <a:extLst>
              <a:ext uri="{FF2B5EF4-FFF2-40B4-BE49-F238E27FC236}">
                <a16:creationId xmlns:a16="http://schemas.microsoft.com/office/drawing/2014/main" id="{B922BF2C-8360-4034-876D-AD0E4D0246D1}"/>
              </a:ext>
            </a:extLst>
          </p:cNvPr>
          <p:cNvSpPr/>
          <p:nvPr/>
        </p:nvSpPr>
        <p:spPr>
          <a:xfrm>
            <a:off x="6398269" y="2160988"/>
            <a:ext cx="2745729" cy="1191812"/>
          </a:xfrm>
          <a:prstGeom prst="wedgeEllipseCallout">
            <a:avLst>
              <a:gd name="adj1" fmla="val -85546"/>
              <a:gd name="adj2" fmla="val 66031"/>
            </a:avLst>
          </a:prstGeom>
          <a:solidFill>
            <a:srgbClr val="F9FC8E"/>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200" dirty="0"/>
              <a:t>Maintains the entire list of customers in state (</a:t>
            </a:r>
            <a:r>
              <a:rPr lang="en-IN" sz="1200" dirty="0" err="1"/>
              <a:t>this.state.customers</a:t>
            </a:r>
            <a:r>
              <a:rPr lang="en-IN" sz="1200" dirty="0"/>
              <a:t>)</a:t>
            </a:r>
          </a:p>
        </p:txBody>
      </p:sp>
      <p:sp>
        <p:nvSpPr>
          <p:cNvPr id="20" name="Speech Bubble: Oval 19">
            <a:extLst>
              <a:ext uri="{FF2B5EF4-FFF2-40B4-BE49-F238E27FC236}">
                <a16:creationId xmlns:a16="http://schemas.microsoft.com/office/drawing/2014/main" id="{B505BF44-7419-4068-9DDC-4866D259EAAF}"/>
              </a:ext>
            </a:extLst>
          </p:cNvPr>
          <p:cNvSpPr/>
          <p:nvPr/>
        </p:nvSpPr>
        <p:spPr>
          <a:xfrm>
            <a:off x="7521275" y="3909415"/>
            <a:ext cx="2003980" cy="903427"/>
          </a:xfrm>
          <a:prstGeom prst="wedgeEllipseCallout">
            <a:avLst>
              <a:gd name="adj1" fmla="val -85546"/>
              <a:gd name="adj2" fmla="val 66031"/>
            </a:avLst>
          </a:prstGeom>
          <a:solidFill>
            <a:srgbClr val="F9FC8E"/>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200" dirty="0"/>
              <a:t>Displays customer details in a read only manner</a:t>
            </a:r>
          </a:p>
        </p:txBody>
      </p:sp>
      <p:sp>
        <p:nvSpPr>
          <p:cNvPr id="22" name="Speech Bubble: Oval 21">
            <a:extLst>
              <a:ext uri="{FF2B5EF4-FFF2-40B4-BE49-F238E27FC236}">
                <a16:creationId xmlns:a16="http://schemas.microsoft.com/office/drawing/2014/main" id="{001B9C9A-8188-4CC5-9312-1CAA0F08759A}"/>
              </a:ext>
            </a:extLst>
          </p:cNvPr>
          <p:cNvSpPr/>
          <p:nvPr/>
        </p:nvSpPr>
        <p:spPr>
          <a:xfrm>
            <a:off x="762000" y="5907768"/>
            <a:ext cx="2514601" cy="715904"/>
          </a:xfrm>
          <a:prstGeom prst="wedgeEllipseCallout">
            <a:avLst>
              <a:gd name="adj1" fmla="val 49737"/>
              <a:gd name="adj2" fmla="val -123538"/>
            </a:avLst>
          </a:prstGeom>
          <a:solidFill>
            <a:srgbClr val="F9FC8E"/>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200" dirty="0"/>
              <a:t>Maintains form elements in state e.g. </a:t>
            </a:r>
            <a:r>
              <a:rPr lang="en-IN" sz="1200" dirty="0" err="1"/>
              <a:t>this.state.firstName</a:t>
            </a:r>
            <a:endParaRPr lang="en-IN" sz="1200" dirty="0"/>
          </a:p>
        </p:txBody>
      </p:sp>
      <p:sp>
        <p:nvSpPr>
          <p:cNvPr id="6" name="Rectangle: Rounded Corners 5">
            <a:extLst>
              <a:ext uri="{FF2B5EF4-FFF2-40B4-BE49-F238E27FC236}">
                <a16:creationId xmlns:a16="http://schemas.microsoft.com/office/drawing/2014/main" id="{DDA8EEF2-8C11-4088-B9B0-73EED8DD8522}"/>
              </a:ext>
            </a:extLst>
          </p:cNvPr>
          <p:cNvSpPr/>
          <p:nvPr/>
        </p:nvSpPr>
        <p:spPr>
          <a:xfrm>
            <a:off x="6779065" y="5682898"/>
            <a:ext cx="3048000" cy="10967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9C7BE1DD-E638-44CE-A818-3CE01E31A181}"/>
              </a:ext>
            </a:extLst>
          </p:cNvPr>
          <p:cNvSpPr/>
          <p:nvPr/>
        </p:nvSpPr>
        <p:spPr>
          <a:xfrm>
            <a:off x="6928934" y="5855356"/>
            <a:ext cx="348672" cy="26389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5FE0062B-442F-44CF-AE47-4C502DE5563C}"/>
              </a:ext>
            </a:extLst>
          </p:cNvPr>
          <p:cNvSpPr/>
          <p:nvPr/>
        </p:nvSpPr>
        <p:spPr>
          <a:xfrm>
            <a:off x="6928934" y="6366997"/>
            <a:ext cx="348672" cy="263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DA56ED7D-84A6-4430-8B38-E1F90E340FC7}"/>
              </a:ext>
            </a:extLst>
          </p:cNvPr>
          <p:cNvSpPr txBox="1"/>
          <p:nvPr/>
        </p:nvSpPr>
        <p:spPr>
          <a:xfrm>
            <a:off x="7311059" y="5859229"/>
            <a:ext cx="2549460" cy="276999"/>
          </a:xfrm>
          <a:prstGeom prst="rect">
            <a:avLst/>
          </a:prstGeom>
          <a:noFill/>
        </p:spPr>
        <p:txBody>
          <a:bodyPr wrap="square" rtlCol="0">
            <a:spAutoFit/>
          </a:bodyPr>
          <a:lstStyle/>
          <a:p>
            <a:r>
              <a:rPr lang="en-IN" sz="1200" dirty="0"/>
              <a:t>Stateless/Functional components</a:t>
            </a:r>
          </a:p>
        </p:txBody>
      </p:sp>
      <p:sp>
        <p:nvSpPr>
          <p:cNvPr id="32" name="TextBox 31">
            <a:extLst>
              <a:ext uri="{FF2B5EF4-FFF2-40B4-BE49-F238E27FC236}">
                <a16:creationId xmlns:a16="http://schemas.microsoft.com/office/drawing/2014/main" id="{196DA10E-A79E-4566-8EB3-6F7925E0AE93}"/>
              </a:ext>
            </a:extLst>
          </p:cNvPr>
          <p:cNvSpPr txBox="1"/>
          <p:nvPr/>
        </p:nvSpPr>
        <p:spPr>
          <a:xfrm>
            <a:off x="7311059" y="6312558"/>
            <a:ext cx="2287405" cy="276999"/>
          </a:xfrm>
          <a:prstGeom prst="rect">
            <a:avLst/>
          </a:prstGeom>
          <a:noFill/>
        </p:spPr>
        <p:txBody>
          <a:bodyPr wrap="square" rtlCol="0">
            <a:spAutoFit/>
          </a:bodyPr>
          <a:lstStyle/>
          <a:p>
            <a:r>
              <a:rPr lang="en-IN" sz="1200" dirty="0"/>
              <a:t>Stateful/Class Components</a:t>
            </a:r>
          </a:p>
        </p:txBody>
      </p:sp>
      <p:sp>
        <p:nvSpPr>
          <p:cNvPr id="4" name="Slide Number Placeholder 3">
            <a:extLst>
              <a:ext uri="{FF2B5EF4-FFF2-40B4-BE49-F238E27FC236}">
                <a16:creationId xmlns:a16="http://schemas.microsoft.com/office/drawing/2014/main" id="{A3683B61-2DD5-DEC7-1F3C-F43E1D993FEF}"/>
              </a:ext>
            </a:extLst>
          </p:cNvPr>
          <p:cNvSpPr>
            <a:spLocks noGrp="1"/>
          </p:cNvSpPr>
          <p:nvPr>
            <p:ph type="sldNum" sz="quarter" idx="12"/>
          </p:nvPr>
        </p:nvSpPr>
        <p:spPr/>
        <p:txBody>
          <a:bodyPr/>
          <a:lstStyle/>
          <a:p>
            <a:fld id="{91496F9C-7FEE-48F2-A86C-DCFACBAB2156}" type="slidenum">
              <a:rPr lang="en-US" smtClean="0"/>
              <a:pPr/>
              <a:t>57</a:t>
            </a:fld>
            <a:endParaRPr lang="en-US"/>
          </a:p>
        </p:txBody>
      </p:sp>
    </p:spTree>
    <p:extLst>
      <p:ext uri="{BB962C8B-B14F-4D97-AF65-F5344CB8AC3E}">
        <p14:creationId xmlns:p14="http://schemas.microsoft.com/office/powerpoint/2010/main" val="7390463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95980-9815-44E4-8BD3-8079EC328521}"/>
              </a:ext>
            </a:extLst>
          </p:cNvPr>
          <p:cNvSpPr>
            <a:spLocks noGrp="1"/>
          </p:cNvSpPr>
          <p:nvPr>
            <p:ph type="title"/>
          </p:nvPr>
        </p:nvSpPr>
        <p:spPr/>
        <p:txBody>
          <a:bodyPr/>
          <a:lstStyle/>
          <a:p>
            <a:r>
              <a:rPr lang="en-IN" dirty="0"/>
              <a:t>Stateless Component - Example</a:t>
            </a:r>
          </a:p>
        </p:txBody>
      </p:sp>
      <p:sp>
        <p:nvSpPr>
          <p:cNvPr id="3" name="Content Placeholder 2">
            <a:extLst>
              <a:ext uri="{FF2B5EF4-FFF2-40B4-BE49-F238E27FC236}">
                <a16:creationId xmlns:a16="http://schemas.microsoft.com/office/drawing/2014/main" id="{02A165F9-BDB7-4E32-AA0F-74354085F51B}"/>
              </a:ext>
            </a:extLst>
          </p:cNvPr>
          <p:cNvSpPr>
            <a:spLocks noGrp="1"/>
          </p:cNvSpPr>
          <p:nvPr>
            <p:ph idx="1"/>
          </p:nvPr>
        </p:nvSpPr>
        <p:spPr/>
        <p:txBody>
          <a:bodyPr/>
          <a:lstStyle/>
          <a:p>
            <a:r>
              <a:rPr lang="en-IN" dirty="0"/>
              <a:t>Stateless components are written using functions and will receive only props</a:t>
            </a:r>
          </a:p>
          <a:p>
            <a:r>
              <a:rPr lang="en-IN" dirty="0"/>
              <a:t>In our example, </a:t>
            </a:r>
            <a:r>
              <a:rPr lang="en-IN" b="1" dirty="0" err="1"/>
              <a:t>CustomerDetails</a:t>
            </a:r>
            <a:r>
              <a:rPr lang="en-IN" dirty="0"/>
              <a:t> is the stateless component</a:t>
            </a:r>
          </a:p>
          <a:p>
            <a:r>
              <a:rPr lang="en-IN" dirty="0"/>
              <a:t>Its responsibility is to just display the details of the customer which it receives in the props object</a:t>
            </a:r>
          </a:p>
          <a:p>
            <a:endParaRPr lang="en-IN" dirty="0"/>
          </a:p>
          <a:p>
            <a:endParaRPr lang="en-IN" dirty="0"/>
          </a:p>
        </p:txBody>
      </p:sp>
      <p:pic>
        <p:nvPicPr>
          <p:cNvPr id="4" name="Picture 3">
            <a:extLst>
              <a:ext uri="{FF2B5EF4-FFF2-40B4-BE49-F238E27FC236}">
                <a16:creationId xmlns:a16="http://schemas.microsoft.com/office/drawing/2014/main" id="{1E0600EE-E172-44F6-A72F-F065E609D01D}"/>
              </a:ext>
            </a:extLst>
          </p:cNvPr>
          <p:cNvPicPr>
            <a:picLocks noChangeAspect="1"/>
          </p:cNvPicPr>
          <p:nvPr/>
        </p:nvPicPr>
        <p:blipFill>
          <a:blip r:embed="rId2"/>
          <a:stretch>
            <a:fillRect/>
          </a:stretch>
        </p:blipFill>
        <p:spPr>
          <a:xfrm>
            <a:off x="533400" y="2514600"/>
            <a:ext cx="6553200" cy="3564941"/>
          </a:xfrm>
          <a:prstGeom prst="rect">
            <a:avLst/>
          </a:prstGeom>
        </p:spPr>
      </p:pic>
      <p:sp>
        <p:nvSpPr>
          <p:cNvPr id="5" name="Slide Number Placeholder 4">
            <a:extLst>
              <a:ext uri="{FF2B5EF4-FFF2-40B4-BE49-F238E27FC236}">
                <a16:creationId xmlns:a16="http://schemas.microsoft.com/office/drawing/2014/main" id="{2BB4629D-2740-96FC-23E0-BC8477FABBB6}"/>
              </a:ext>
            </a:extLst>
          </p:cNvPr>
          <p:cNvSpPr>
            <a:spLocks noGrp="1"/>
          </p:cNvSpPr>
          <p:nvPr>
            <p:ph type="sldNum" sz="quarter" idx="12"/>
          </p:nvPr>
        </p:nvSpPr>
        <p:spPr/>
        <p:txBody>
          <a:bodyPr/>
          <a:lstStyle/>
          <a:p>
            <a:fld id="{91496F9C-7FEE-48F2-A86C-DCFACBAB2156}" type="slidenum">
              <a:rPr lang="en-US" smtClean="0"/>
              <a:pPr/>
              <a:t>58</a:t>
            </a:fld>
            <a:endParaRPr lang="en-US"/>
          </a:p>
        </p:txBody>
      </p:sp>
    </p:spTree>
    <p:extLst>
      <p:ext uri="{BB962C8B-B14F-4D97-AF65-F5344CB8AC3E}">
        <p14:creationId xmlns:p14="http://schemas.microsoft.com/office/powerpoint/2010/main" val="4043173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08CE-D734-4365-84DA-6E43F9805E5A}"/>
              </a:ext>
            </a:extLst>
          </p:cNvPr>
          <p:cNvSpPr>
            <a:spLocks noGrp="1"/>
          </p:cNvSpPr>
          <p:nvPr>
            <p:ph type="title"/>
          </p:nvPr>
        </p:nvSpPr>
        <p:spPr/>
        <p:txBody>
          <a:bodyPr/>
          <a:lstStyle/>
          <a:p>
            <a:r>
              <a:rPr lang="en-US" dirty="0">
                <a:latin typeface="Body Level 1"/>
              </a:rPr>
              <a:t>Module 1 Design</a:t>
            </a:r>
          </a:p>
        </p:txBody>
      </p:sp>
      <p:sp>
        <p:nvSpPr>
          <p:cNvPr id="113" name="TextBox 112">
            <a:extLst>
              <a:ext uri="{FF2B5EF4-FFF2-40B4-BE49-F238E27FC236}">
                <a16:creationId xmlns:a16="http://schemas.microsoft.com/office/drawing/2014/main" id="{C37CE2DB-C1BC-4E74-8788-D1CCCFC271F9}"/>
              </a:ext>
            </a:extLst>
          </p:cNvPr>
          <p:cNvSpPr txBox="1"/>
          <p:nvPr/>
        </p:nvSpPr>
        <p:spPr>
          <a:xfrm>
            <a:off x="442526" y="5766979"/>
            <a:ext cx="2924947" cy="707886"/>
          </a:xfrm>
          <a:prstGeom prst="rect">
            <a:avLst/>
          </a:prstGeom>
          <a:noFill/>
          <a:ln w="3175">
            <a:solidFill>
              <a:schemeClr val="tx1"/>
            </a:solidFill>
          </a:ln>
        </p:spPr>
        <p:txBody>
          <a:bodyPr wrap="square" rtlCol="0">
            <a:spAutoFit/>
          </a:bodyPr>
          <a:lstStyle/>
          <a:p>
            <a:r>
              <a:rPr lang="en-US" sz="2000" b="1" dirty="0">
                <a:latin typeface="Body Level 1"/>
                <a:cs typeface="Calibri" panose="020F0502020204030204" pitchFamily="34" charset="0"/>
              </a:rPr>
              <a:t>IDE</a:t>
            </a:r>
            <a:r>
              <a:rPr lang="en-US" sz="2000" dirty="0">
                <a:latin typeface="Body Level 1"/>
                <a:cs typeface="Calibri" panose="020F0502020204030204" pitchFamily="34" charset="0"/>
              </a:rPr>
              <a:t> : Visual Studio Code</a:t>
            </a:r>
          </a:p>
          <a:p>
            <a:r>
              <a:rPr lang="en-US" sz="2000" b="1" dirty="0">
                <a:latin typeface="Body Level 1"/>
                <a:cs typeface="Calibri" panose="020F0502020204030204" pitchFamily="34" charset="0"/>
              </a:rPr>
              <a:t>Browser</a:t>
            </a:r>
            <a:r>
              <a:rPr lang="en-US" sz="2000" dirty="0">
                <a:latin typeface="Body Level 1"/>
                <a:cs typeface="Calibri" panose="020F0502020204030204" pitchFamily="34" charset="0"/>
              </a:rPr>
              <a:t>: Google Chrome</a:t>
            </a:r>
          </a:p>
        </p:txBody>
      </p:sp>
      <p:sp>
        <p:nvSpPr>
          <p:cNvPr id="78" name="Rectangle: Rounded Corners 77">
            <a:extLst>
              <a:ext uri="{FF2B5EF4-FFF2-40B4-BE49-F238E27FC236}">
                <a16:creationId xmlns:a16="http://schemas.microsoft.com/office/drawing/2014/main" id="{86D9A961-186F-425E-A1C2-C475C431DE37}"/>
              </a:ext>
            </a:extLst>
          </p:cNvPr>
          <p:cNvSpPr/>
          <p:nvPr/>
        </p:nvSpPr>
        <p:spPr>
          <a:xfrm>
            <a:off x="2550381" y="3591279"/>
            <a:ext cx="1990592" cy="1356071"/>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Body Level 1"/>
              <a:cs typeface="Calibri" panose="020F0502020204030204" pitchFamily="34" charset="0"/>
            </a:endParaRPr>
          </a:p>
          <a:p>
            <a:pPr algn="ctr"/>
            <a:r>
              <a:rPr lang="en-US" dirty="0">
                <a:solidFill>
                  <a:schemeClr val="bg1"/>
                </a:solidFill>
                <a:latin typeface="Body Level 1"/>
                <a:cs typeface="Calibri" panose="020F0502020204030204" pitchFamily="34" charset="0"/>
              </a:rPr>
              <a:t>Use Case 1</a:t>
            </a:r>
          </a:p>
          <a:p>
            <a:pPr algn="ctr"/>
            <a:r>
              <a:rPr lang="en-US" dirty="0">
                <a:solidFill>
                  <a:schemeClr val="bg1"/>
                </a:solidFill>
                <a:latin typeface="Body Level 1"/>
                <a:cs typeface="Calibri" panose="020F0502020204030204" pitchFamily="34" charset="0"/>
              </a:rPr>
              <a:t>A webpage with standalone components</a:t>
            </a:r>
          </a:p>
          <a:p>
            <a:pPr algn="ctr"/>
            <a:endParaRPr lang="en-US" dirty="0">
              <a:solidFill>
                <a:schemeClr val="bg1"/>
              </a:solidFill>
              <a:latin typeface="Body Level 1"/>
              <a:cs typeface="Calibri" panose="020F0502020204030204" pitchFamily="34" charset="0"/>
            </a:endParaRPr>
          </a:p>
        </p:txBody>
      </p:sp>
      <p:grpSp>
        <p:nvGrpSpPr>
          <p:cNvPr id="114" name="Group 113">
            <a:extLst>
              <a:ext uri="{FF2B5EF4-FFF2-40B4-BE49-F238E27FC236}">
                <a16:creationId xmlns:a16="http://schemas.microsoft.com/office/drawing/2014/main" id="{4A5E4DBF-F6EB-4D34-AF73-1EB2E2A35E80}"/>
              </a:ext>
            </a:extLst>
          </p:cNvPr>
          <p:cNvGrpSpPr/>
          <p:nvPr/>
        </p:nvGrpSpPr>
        <p:grpSpPr>
          <a:xfrm>
            <a:off x="152400" y="1007582"/>
            <a:ext cx="4760386" cy="3934507"/>
            <a:chOff x="117504" y="1521805"/>
            <a:chExt cx="5257305" cy="3980001"/>
          </a:xfrm>
        </p:grpSpPr>
        <p:sp>
          <p:nvSpPr>
            <p:cNvPr id="77" name="Rectangle: Rounded Corners 76">
              <a:extLst>
                <a:ext uri="{FF2B5EF4-FFF2-40B4-BE49-F238E27FC236}">
                  <a16:creationId xmlns:a16="http://schemas.microsoft.com/office/drawing/2014/main" id="{0FAD2F6E-8D24-4A84-BFF0-62184D6225BF}"/>
                </a:ext>
              </a:extLst>
            </p:cNvPr>
            <p:cNvSpPr/>
            <p:nvPr/>
          </p:nvSpPr>
          <p:spPr>
            <a:xfrm>
              <a:off x="117504" y="4130055"/>
              <a:ext cx="1979468" cy="13717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Body Level 1"/>
                  <a:cs typeface="Calibri" panose="020F0502020204030204" pitchFamily="34" charset="0"/>
                </a:rPr>
                <a:t>Module 1 </a:t>
              </a:r>
            </a:p>
            <a:p>
              <a:pPr algn="ctr"/>
              <a:r>
                <a:rPr lang="en-US" dirty="0">
                  <a:solidFill>
                    <a:schemeClr val="bg1"/>
                  </a:solidFill>
                  <a:latin typeface="Body Level 1"/>
                  <a:cs typeface="Calibri" panose="020F0502020204030204" pitchFamily="34" charset="0"/>
                </a:rPr>
                <a:t>React Basics</a:t>
              </a:r>
            </a:p>
          </p:txBody>
        </p:sp>
        <p:sp>
          <p:nvSpPr>
            <p:cNvPr id="111" name="TextBox 110">
              <a:extLst>
                <a:ext uri="{FF2B5EF4-FFF2-40B4-BE49-F238E27FC236}">
                  <a16:creationId xmlns:a16="http://schemas.microsoft.com/office/drawing/2014/main" id="{12405B6A-1CCB-4BB7-B586-8C87579D14F7}"/>
                </a:ext>
              </a:extLst>
            </p:cNvPr>
            <p:cNvSpPr txBox="1"/>
            <p:nvPr/>
          </p:nvSpPr>
          <p:spPr>
            <a:xfrm>
              <a:off x="5029240" y="1521805"/>
              <a:ext cx="345569" cy="373603"/>
            </a:xfrm>
            <a:prstGeom prst="rect">
              <a:avLst/>
            </a:prstGeom>
            <a:noFill/>
          </p:spPr>
          <p:txBody>
            <a:bodyPr wrap="none" rtlCol="0">
              <a:spAutoFit/>
            </a:bodyPr>
            <a:lstStyle/>
            <a:p>
              <a:r>
                <a:rPr lang="en-US" dirty="0">
                  <a:solidFill>
                    <a:schemeClr val="bg1"/>
                  </a:solidFill>
                  <a:latin typeface="Body Level 1"/>
                  <a:cs typeface="Calibri" panose="020F0502020204030204" pitchFamily="34" charset="0"/>
                </a:rPr>
                <a:t>2</a:t>
              </a:r>
            </a:p>
          </p:txBody>
        </p:sp>
      </p:grpSp>
      <p:sp>
        <p:nvSpPr>
          <p:cNvPr id="3" name="Rectangle 2">
            <a:extLst>
              <a:ext uri="{FF2B5EF4-FFF2-40B4-BE49-F238E27FC236}">
                <a16:creationId xmlns:a16="http://schemas.microsoft.com/office/drawing/2014/main" id="{A3AD5077-C76D-4E07-A324-630E2A6046F3}"/>
              </a:ext>
            </a:extLst>
          </p:cNvPr>
          <p:cNvSpPr/>
          <p:nvPr/>
        </p:nvSpPr>
        <p:spPr>
          <a:xfrm>
            <a:off x="442526" y="5436398"/>
            <a:ext cx="2924947" cy="33058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latin typeface="Body Level 1"/>
                <a:cs typeface="Calibri" panose="020F0502020204030204" pitchFamily="34" charset="0"/>
              </a:rPr>
              <a:t>S/W Requirements</a:t>
            </a:r>
            <a:endParaRPr lang="en-GB" b="1" dirty="0">
              <a:solidFill>
                <a:schemeClr val="tx2"/>
              </a:solidFill>
              <a:latin typeface="Body Level 1"/>
              <a:cs typeface="Calibri" panose="020F0502020204030204" pitchFamily="34" charset="0"/>
            </a:endParaRPr>
          </a:p>
        </p:txBody>
      </p:sp>
      <p:sp>
        <p:nvSpPr>
          <p:cNvPr id="24" name="Speech Bubble: Oval 23">
            <a:extLst>
              <a:ext uri="{FF2B5EF4-FFF2-40B4-BE49-F238E27FC236}">
                <a16:creationId xmlns:a16="http://schemas.microsoft.com/office/drawing/2014/main" id="{FE2A6C49-0619-4805-BB2E-6DC55E3116F5}"/>
              </a:ext>
            </a:extLst>
          </p:cNvPr>
          <p:cNvSpPr/>
          <p:nvPr/>
        </p:nvSpPr>
        <p:spPr>
          <a:xfrm>
            <a:off x="58620" y="1781050"/>
            <a:ext cx="2637653" cy="990600"/>
          </a:xfrm>
          <a:prstGeom prst="wedgeEllipseCallout">
            <a:avLst>
              <a:gd name="adj1" fmla="val -10375"/>
              <a:gd name="adj2" fmla="val 131926"/>
            </a:avLst>
          </a:prstGeom>
          <a:solidFill>
            <a:srgbClr val="F9FC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ody Level 1"/>
                <a:cs typeface="Calibri" panose="020F0502020204030204" pitchFamily="34" charset="0"/>
              </a:rPr>
              <a:t>Target web page for showcasing components, props and state</a:t>
            </a:r>
          </a:p>
        </p:txBody>
      </p:sp>
      <p:grpSp>
        <p:nvGrpSpPr>
          <p:cNvPr id="11" name="Group 10">
            <a:extLst>
              <a:ext uri="{FF2B5EF4-FFF2-40B4-BE49-F238E27FC236}">
                <a16:creationId xmlns:a16="http://schemas.microsoft.com/office/drawing/2014/main" id="{EB6FA7DE-AD15-4724-92E8-CDA68B36D559}"/>
              </a:ext>
            </a:extLst>
          </p:cNvPr>
          <p:cNvGrpSpPr/>
          <p:nvPr/>
        </p:nvGrpSpPr>
        <p:grpSpPr>
          <a:xfrm>
            <a:off x="3209792" y="1535957"/>
            <a:ext cx="5940563" cy="1167978"/>
            <a:chOff x="3499310" y="4642290"/>
            <a:chExt cx="6100872" cy="1099026"/>
          </a:xfrm>
        </p:grpSpPr>
        <p:sp>
          <p:nvSpPr>
            <p:cNvPr id="32" name="Rectangle: Rounded Corners 31">
              <a:extLst>
                <a:ext uri="{FF2B5EF4-FFF2-40B4-BE49-F238E27FC236}">
                  <a16:creationId xmlns:a16="http://schemas.microsoft.com/office/drawing/2014/main" id="{4BC9D960-58C1-4F32-8BB6-9FA94F1728CC}"/>
                </a:ext>
              </a:extLst>
            </p:cNvPr>
            <p:cNvSpPr/>
            <p:nvPr/>
          </p:nvSpPr>
          <p:spPr>
            <a:xfrm>
              <a:off x="3499310" y="4642290"/>
              <a:ext cx="1749005" cy="109902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Body Level 1"/>
                  <a:cs typeface="Calibri" panose="020F0502020204030204" pitchFamily="34" charset="0"/>
                </a:rPr>
                <a:t>Creating components </a:t>
              </a:r>
            </a:p>
          </p:txBody>
        </p:sp>
        <p:sp>
          <p:nvSpPr>
            <p:cNvPr id="35" name="Rectangle: Rounded Corners 34">
              <a:extLst>
                <a:ext uri="{FF2B5EF4-FFF2-40B4-BE49-F238E27FC236}">
                  <a16:creationId xmlns:a16="http://schemas.microsoft.com/office/drawing/2014/main" id="{024DCEEE-291F-4A5C-A32D-5C45132615A4}"/>
                </a:ext>
              </a:extLst>
            </p:cNvPr>
            <p:cNvSpPr/>
            <p:nvPr/>
          </p:nvSpPr>
          <p:spPr>
            <a:xfrm>
              <a:off x="5792703" y="4642290"/>
              <a:ext cx="1524000" cy="104409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Body Level 1"/>
                  <a:cs typeface="Calibri" panose="020F0502020204030204" pitchFamily="34" charset="0"/>
                </a:rPr>
                <a:t>Props</a:t>
              </a:r>
            </a:p>
          </p:txBody>
        </p:sp>
        <p:sp>
          <p:nvSpPr>
            <p:cNvPr id="36" name="Rectangle: Rounded Corners 35">
              <a:extLst>
                <a:ext uri="{FF2B5EF4-FFF2-40B4-BE49-F238E27FC236}">
                  <a16:creationId xmlns:a16="http://schemas.microsoft.com/office/drawing/2014/main" id="{50F4F333-3876-4724-8D55-D2C6CA3A9073}"/>
                </a:ext>
              </a:extLst>
            </p:cNvPr>
            <p:cNvSpPr/>
            <p:nvPr/>
          </p:nvSpPr>
          <p:spPr>
            <a:xfrm>
              <a:off x="7861090" y="4642290"/>
              <a:ext cx="1739092" cy="104409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Body Level 1"/>
                  <a:cs typeface="Calibri" panose="020F0502020204030204" pitchFamily="34" charset="0"/>
                </a:rPr>
                <a:t>State Handling</a:t>
              </a:r>
            </a:p>
          </p:txBody>
        </p:sp>
        <p:sp>
          <p:nvSpPr>
            <p:cNvPr id="37" name="Arrow: Right 36">
              <a:extLst>
                <a:ext uri="{FF2B5EF4-FFF2-40B4-BE49-F238E27FC236}">
                  <a16:creationId xmlns:a16="http://schemas.microsoft.com/office/drawing/2014/main" id="{7CA27DB9-5994-45DF-BD43-70172D20A861}"/>
                </a:ext>
              </a:extLst>
            </p:cNvPr>
            <p:cNvSpPr/>
            <p:nvPr/>
          </p:nvSpPr>
          <p:spPr>
            <a:xfrm>
              <a:off x="5248316" y="4928242"/>
              <a:ext cx="544388" cy="337994"/>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ody Level 1"/>
              </a:endParaRPr>
            </a:p>
          </p:txBody>
        </p:sp>
        <p:sp>
          <p:nvSpPr>
            <p:cNvPr id="38" name="Arrow: Right 37">
              <a:extLst>
                <a:ext uri="{FF2B5EF4-FFF2-40B4-BE49-F238E27FC236}">
                  <a16:creationId xmlns:a16="http://schemas.microsoft.com/office/drawing/2014/main" id="{627ECF95-85FE-4CE9-8D81-DB754FAE503A}"/>
                </a:ext>
              </a:extLst>
            </p:cNvPr>
            <p:cNvSpPr/>
            <p:nvPr/>
          </p:nvSpPr>
          <p:spPr>
            <a:xfrm>
              <a:off x="7316704" y="4965662"/>
              <a:ext cx="544388" cy="340671"/>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ody Level 1"/>
              </a:endParaRPr>
            </a:p>
          </p:txBody>
        </p:sp>
      </p:grpSp>
      <p:sp>
        <p:nvSpPr>
          <p:cNvPr id="34" name="Speech Bubble: Oval 33">
            <a:extLst>
              <a:ext uri="{FF2B5EF4-FFF2-40B4-BE49-F238E27FC236}">
                <a16:creationId xmlns:a16="http://schemas.microsoft.com/office/drawing/2014/main" id="{7945FE48-896B-47E4-B329-44143EB05AE5}"/>
              </a:ext>
            </a:extLst>
          </p:cNvPr>
          <p:cNvSpPr/>
          <p:nvPr/>
        </p:nvSpPr>
        <p:spPr>
          <a:xfrm>
            <a:off x="4141037" y="5645705"/>
            <a:ext cx="2043863" cy="827172"/>
          </a:xfrm>
          <a:prstGeom prst="wedgeEllipseCallout">
            <a:avLst>
              <a:gd name="adj1" fmla="val -57982"/>
              <a:gd name="adj2" fmla="val -130534"/>
            </a:avLst>
          </a:prstGeom>
          <a:solidFill>
            <a:srgbClr val="F9FC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ody Level 1"/>
                <a:cs typeface="Calibri" panose="020F0502020204030204" pitchFamily="34" charset="0"/>
              </a:rPr>
              <a:t>Cheat Sheet for React</a:t>
            </a:r>
          </a:p>
        </p:txBody>
      </p:sp>
      <p:sp>
        <p:nvSpPr>
          <p:cNvPr id="44" name="Rectangle: Rounded Corners 43">
            <a:extLst>
              <a:ext uri="{FF2B5EF4-FFF2-40B4-BE49-F238E27FC236}">
                <a16:creationId xmlns:a16="http://schemas.microsoft.com/office/drawing/2014/main" id="{6B82C8C9-11EE-4206-A2F2-A01B2668B9FE}"/>
              </a:ext>
            </a:extLst>
          </p:cNvPr>
          <p:cNvSpPr/>
          <p:nvPr/>
        </p:nvSpPr>
        <p:spPr>
          <a:xfrm>
            <a:off x="7274957" y="3369018"/>
            <a:ext cx="2057400" cy="1109595"/>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Body Level 1"/>
                <a:cs typeface="Calibri" panose="020F0502020204030204" pitchFamily="34" charset="0"/>
              </a:rPr>
              <a:t>Lifecycle Methods</a:t>
            </a:r>
          </a:p>
        </p:txBody>
      </p:sp>
      <p:sp>
        <p:nvSpPr>
          <p:cNvPr id="52" name="Rectangle: Rounded Corners 51">
            <a:extLst>
              <a:ext uri="{FF2B5EF4-FFF2-40B4-BE49-F238E27FC236}">
                <a16:creationId xmlns:a16="http://schemas.microsoft.com/office/drawing/2014/main" id="{055669F2-8D1B-443E-99AE-D0BE5354BC9A}"/>
              </a:ext>
            </a:extLst>
          </p:cNvPr>
          <p:cNvSpPr/>
          <p:nvPr/>
        </p:nvSpPr>
        <p:spPr>
          <a:xfrm>
            <a:off x="7419930" y="5202079"/>
            <a:ext cx="1693395" cy="1109595"/>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Body Level 1"/>
                <a:cs typeface="Calibri" panose="020F0502020204030204" pitchFamily="34" charset="0"/>
              </a:rPr>
              <a:t>Interactive Components</a:t>
            </a:r>
          </a:p>
        </p:txBody>
      </p:sp>
      <p:sp>
        <p:nvSpPr>
          <p:cNvPr id="53" name="Arrow: Right 52">
            <a:extLst>
              <a:ext uri="{FF2B5EF4-FFF2-40B4-BE49-F238E27FC236}">
                <a16:creationId xmlns:a16="http://schemas.microsoft.com/office/drawing/2014/main" id="{9CE3D361-1350-410C-BA1C-0A5EAC347146}"/>
              </a:ext>
            </a:extLst>
          </p:cNvPr>
          <p:cNvSpPr/>
          <p:nvPr/>
        </p:nvSpPr>
        <p:spPr>
          <a:xfrm>
            <a:off x="1950173" y="4075085"/>
            <a:ext cx="600208" cy="359199"/>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ody Level 1"/>
            </a:endParaRPr>
          </a:p>
        </p:txBody>
      </p:sp>
      <p:sp>
        <p:nvSpPr>
          <p:cNvPr id="20" name="Arrow: Up-Down 19">
            <a:extLst>
              <a:ext uri="{FF2B5EF4-FFF2-40B4-BE49-F238E27FC236}">
                <a16:creationId xmlns:a16="http://schemas.microsoft.com/office/drawing/2014/main" id="{F25C5A42-2391-4D93-8373-52A76FA90ABC}"/>
              </a:ext>
            </a:extLst>
          </p:cNvPr>
          <p:cNvSpPr/>
          <p:nvPr/>
        </p:nvSpPr>
        <p:spPr>
          <a:xfrm>
            <a:off x="3606065" y="2709233"/>
            <a:ext cx="304800" cy="899405"/>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Body Level 1"/>
            </a:endParaRPr>
          </a:p>
        </p:txBody>
      </p:sp>
      <p:sp>
        <p:nvSpPr>
          <p:cNvPr id="21" name="Arrow: Up-Down 20">
            <a:extLst>
              <a:ext uri="{FF2B5EF4-FFF2-40B4-BE49-F238E27FC236}">
                <a16:creationId xmlns:a16="http://schemas.microsoft.com/office/drawing/2014/main" id="{339B52E3-0C37-4980-BBBD-B5E384A3CC44}"/>
              </a:ext>
            </a:extLst>
          </p:cNvPr>
          <p:cNvSpPr/>
          <p:nvPr/>
        </p:nvSpPr>
        <p:spPr>
          <a:xfrm>
            <a:off x="8114228" y="2645552"/>
            <a:ext cx="304800" cy="723466"/>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Body Level 1"/>
            </a:endParaRPr>
          </a:p>
        </p:txBody>
      </p:sp>
      <p:sp>
        <p:nvSpPr>
          <p:cNvPr id="22" name="Arrow: Up-Down 21">
            <a:extLst>
              <a:ext uri="{FF2B5EF4-FFF2-40B4-BE49-F238E27FC236}">
                <a16:creationId xmlns:a16="http://schemas.microsoft.com/office/drawing/2014/main" id="{74BFCF79-23F2-4F87-849B-1968E3D2A397}"/>
              </a:ext>
            </a:extLst>
          </p:cNvPr>
          <p:cNvSpPr/>
          <p:nvPr/>
        </p:nvSpPr>
        <p:spPr>
          <a:xfrm>
            <a:off x="8114228" y="4471167"/>
            <a:ext cx="304800" cy="723466"/>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Body Level 1"/>
            </a:endParaRPr>
          </a:p>
        </p:txBody>
      </p:sp>
      <p:sp>
        <p:nvSpPr>
          <p:cNvPr id="4" name="Slide Number Placeholder 3">
            <a:extLst>
              <a:ext uri="{FF2B5EF4-FFF2-40B4-BE49-F238E27FC236}">
                <a16:creationId xmlns:a16="http://schemas.microsoft.com/office/drawing/2014/main" id="{0C7A1A98-8225-1E06-DEFB-A0081B8C51B7}"/>
              </a:ext>
            </a:extLst>
          </p:cNvPr>
          <p:cNvSpPr>
            <a:spLocks noGrp="1"/>
          </p:cNvSpPr>
          <p:nvPr>
            <p:ph type="sldNum" sz="quarter" idx="12"/>
          </p:nvPr>
        </p:nvSpPr>
        <p:spPr/>
        <p:txBody>
          <a:bodyPr/>
          <a:lstStyle/>
          <a:p>
            <a:fld id="{91496F9C-7FEE-48F2-A86C-DCFACBAB2156}" type="slidenum">
              <a:rPr lang="en-US" smtClean="0"/>
              <a:pPr/>
              <a:t>5</a:t>
            </a:fld>
            <a:endParaRPr lang="en-US"/>
          </a:p>
        </p:txBody>
      </p:sp>
    </p:spTree>
    <p:extLst>
      <p:ext uri="{BB962C8B-B14F-4D97-AF65-F5344CB8AC3E}">
        <p14:creationId xmlns:p14="http://schemas.microsoft.com/office/powerpoint/2010/main" val="39227234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FE36B-EB5F-49C3-ACCE-E7448B46E26C}"/>
              </a:ext>
            </a:extLst>
          </p:cNvPr>
          <p:cNvSpPr>
            <a:spLocks noGrp="1"/>
          </p:cNvSpPr>
          <p:nvPr>
            <p:ph type="title"/>
          </p:nvPr>
        </p:nvSpPr>
        <p:spPr/>
        <p:txBody>
          <a:bodyPr/>
          <a:lstStyle/>
          <a:p>
            <a:r>
              <a:rPr lang="en-IN" dirty="0"/>
              <a:t>Stateful component - Example</a:t>
            </a:r>
          </a:p>
        </p:txBody>
      </p:sp>
      <p:sp>
        <p:nvSpPr>
          <p:cNvPr id="3" name="Content Placeholder 2">
            <a:extLst>
              <a:ext uri="{FF2B5EF4-FFF2-40B4-BE49-F238E27FC236}">
                <a16:creationId xmlns:a16="http://schemas.microsoft.com/office/drawing/2014/main" id="{1808BF89-BB2E-4FDC-ADF1-CE231744CFB0}"/>
              </a:ext>
            </a:extLst>
          </p:cNvPr>
          <p:cNvSpPr>
            <a:spLocks noGrp="1"/>
          </p:cNvSpPr>
          <p:nvPr>
            <p:ph idx="1"/>
          </p:nvPr>
        </p:nvSpPr>
        <p:spPr/>
        <p:txBody>
          <a:bodyPr>
            <a:normAutofit fontScale="85000" lnSpcReduction="20000"/>
          </a:bodyPr>
          <a:lstStyle/>
          <a:p>
            <a:r>
              <a:rPr lang="en-IN" dirty="0"/>
              <a:t>Stateful components maintain state internally. The state could be updated through </a:t>
            </a:r>
            <a:r>
              <a:rPr lang="en-IN" b="1" dirty="0" err="1"/>
              <a:t>setState</a:t>
            </a:r>
            <a:r>
              <a:rPr lang="en-IN" b="1" dirty="0"/>
              <a:t>() </a:t>
            </a:r>
            <a:r>
              <a:rPr lang="en-IN" dirty="0"/>
              <a:t>method in various methods of the component class</a:t>
            </a:r>
          </a:p>
          <a:p>
            <a:r>
              <a:rPr lang="en-IN" dirty="0"/>
              <a:t>In our example, </a:t>
            </a:r>
            <a:r>
              <a:rPr lang="en-IN" b="1" dirty="0" err="1"/>
              <a:t>CustomerForm</a:t>
            </a:r>
            <a:r>
              <a:rPr lang="en-IN" b="1" dirty="0"/>
              <a:t> </a:t>
            </a:r>
            <a:r>
              <a:rPr lang="en-IN" dirty="0"/>
              <a:t>is a stateful component because this component maintains the form elements’ values in its state. For </a:t>
            </a:r>
            <a:r>
              <a:rPr lang="en-IN" dirty="0" err="1"/>
              <a:t>eg</a:t>
            </a:r>
            <a:r>
              <a:rPr lang="en-IN" dirty="0"/>
              <a:t>, </a:t>
            </a:r>
            <a:r>
              <a:rPr lang="en-IN" b="1" dirty="0" err="1"/>
              <a:t>firstName</a:t>
            </a:r>
            <a:r>
              <a:rPr lang="en-IN" b="1" dirty="0"/>
              <a:t>, </a:t>
            </a:r>
            <a:r>
              <a:rPr lang="en-IN" b="1" dirty="0" err="1"/>
              <a:t>lastName</a:t>
            </a:r>
            <a:r>
              <a:rPr lang="en-IN" b="1" dirty="0"/>
              <a:t> and email </a:t>
            </a:r>
            <a:r>
              <a:rPr lang="en-IN" dirty="0"/>
              <a:t>properties are all stored in the state object</a:t>
            </a:r>
          </a:p>
          <a:p>
            <a:endParaRPr lang="en-IN" dirty="0"/>
          </a:p>
          <a:p>
            <a:endParaRPr lang="en-IN" dirty="0"/>
          </a:p>
          <a:p>
            <a:endParaRPr lang="en-IN" dirty="0"/>
          </a:p>
          <a:p>
            <a:endParaRPr lang="en-IN" dirty="0"/>
          </a:p>
          <a:p>
            <a:endParaRPr lang="en-IN" dirty="0"/>
          </a:p>
          <a:p>
            <a:endParaRPr lang="en-IN" dirty="0"/>
          </a:p>
          <a:p>
            <a:r>
              <a:rPr lang="en-IN" dirty="0"/>
              <a:t>The properties in the state could be updated whenever the user types in the respective </a:t>
            </a:r>
            <a:r>
              <a:rPr lang="en-IN" b="1" dirty="0" err="1"/>
              <a:t>firstName</a:t>
            </a:r>
            <a:r>
              <a:rPr lang="en-IN" b="1" dirty="0"/>
              <a:t>, </a:t>
            </a:r>
            <a:r>
              <a:rPr lang="en-IN" b="1" dirty="0" err="1"/>
              <a:t>lastName</a:t>
            </a:r>
            <a:r>
              <a:rPr lang="en-IN" b="1" dirty="0"/>
              <a:t> </a:t>
            </a:r>
            <a:r>
              <a:rPr lang="en-IN" dirty="0"/>
              <a:t>and</a:t>
            </a:r>
            <a:r>
              <a:rPr lang="en-IN" b="1" dirty="0"/>
              <a:t> email </a:t>
            </a:r>
            <a:r>
              <a:rPr lang="en-IN" dirty="0"/>
              <a:t>input boxes</a:t>
            </a:r>
          </a:p>
          <a:p>
            <a:endParaRPr lang="en-IN" dirty="0"/>
          </a:p>
        </p:txBody>
      </p:sp>
      <p:pic>
        <p:nvPicPr>
          <p:cNvPr id="4" name="Picture 3">
            <a:extLst>
              <a:ext uri="{FF2B5EF4-FFF2-40B4-BE49-F238E27FC236}">
                <a16:creationId xmlns:a16="http://schemas.microsoft.com/office/drawing/2014/main" id="{61B73087-2546-4E50-9376-36A29C076A88}"/>
              </a:ext>
            </a:extLst>
          </p:cNvPr>
          <p:cNvPicPr>
            <a:picLocks noChangeAspect="1"/>
          </p:cNvPicPr>
          <p:nvPr/>
        </p:nvPicPr>
        <p:blipFill>
          <a:blip r:embed="rId2"/>
          <a:stretch>
            <a:fillRect/>
          </a:stretch>
        </p:blipFill>
        <p:spPr>
          <a:xfrm>
            <a:off x="381000" y="2819400"/>
            <a:ext cx="5181600" cy="2074229"/>
          </a:xfrm>
          <a:prstGeom prst="rect">
            <a:avLst/>
          </a:prstGeom>
        </p:spPr>
      </p:pic>
      <p:sp>
        <p:nvSpPr>
          <p:cNvPr id="5" name="Slide Number Placeholder 4">
            <a:extLst>
              <a:ext uri="{FF2B5EF4-FFF2-40B4-BE49-F238E27FC236}">
                <a16:creationId xmlns:a16="http://schemas.microsoft.com/office/drawing/2014/main" id="{C4644B1D-BE70-88AC-A92C-AB866C25504A}"/>
              </a:ext>
            </a:extLst>
          </p:cNvPr>
          <p:cNvSpPr>
            <a:spLocks noGrp="1"/>
          </p:cNvSpPr>
          <p:nvPr>
            <p:ph type="sldNum" sz="quarter" idx="12"/>
          </p:nvPr>
        </p:nvSpPr>
        <p:spPr/>
        <p:txBody>
          <a:bodyPr/>
          <a:lstStyle/>
          <a:p>
            <a:fld id="{91496F9C-7FEE-48F2-A86C-DCFACBAB2156}" type="slidenum">
              <a:rPr lang="en-US" smtClean="0"/>
              <a:pPr/>
              <a:t>59</a:t>
            </a:fld>
            <a:endParaRPr lang="en-US"/>
          </a:p>
        </p:txBody>
      </p:sp>
    </p:spTree>
    <p:extLst>
      <p:ext uri="{BB962C8B-B14F-4D97-AF65-F5344CB8AC3E}">
        <p14:creationId xmlns:p14="http://schemas.microsoft.com/office/powerpoint/2010/main" val="25008119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735B-F1D6-456A-A075-D436E5510967}"/>
              </a:ext>
            </a:extLst>
          </p:cNvPr>
          <p:cNvSpPr>
            <a:spLocks noGrp="1"/>
          </p:cNvSpPr>
          <p:nvPr>
            <p:ph type="title"/>
          </p:nvPr>
        </p:nvSpPr>
        <p:spPr/>
        <p:txBody>
          <a:bodyPr/>
          <a:lstStyle/>
          <a:p>
            <a:r>
              <a:rPr lang="en-IN" dirty="0"/>
              <a:t>Forms in React</a:t>
            </a:r>
          </a:p>
        </p:txBody>
      </p:sp>
      <p:sp>
        <p:nvSpPr>
          <p:cNvPr id="3" name="Content Placeholder 2">
            <a:extLst>
              <a:ext uri="{FF2B5EF4-FFF2-40B4-BE49-F238E27FC236}">
                <a16:creationId xmlns:a16="http://schemas.microsoft.com/office/drawing/2014/main" id="{4A9155EB-4C36-4EB5-BB49-A46A4A8054A9}"/>
              </a:ext>
            </a:extLst>
          </p:cNvPr>
          <p:cNvSpPr>
            <a:spLocks noGrp="1"/>
          </p:cNvSpPr>
          <p:nvPr>
            <p:ph idx="1"/>
          </p:nvPr>
        </p:nvSpPr>
        <p:spPr/>
        <p:txBody>
          <a:bodyPr>
            <a:normAutofit fontScale="92500" lnSpcReduction="20000"/>
          </a:bodyPr>
          <a:lstStyle/>
          <a:p>
            <a:r>
              <a:rPr lang="en-IN" dirty="0"/>
              <a:t>The standard way to do forms in React is to use what are called as </a:t>
            </a:r>
            <a:r>
              <a:rPr lang="en-IN" b="1" dirty="0"/>
              <a:t>“controlled components”</a:t>
            </a:r>
          </a:p>
          <a:p>
            <a:endParaRPr lang="en-IN" dirty="0"/>
          </a:p>
          <a:p>
            <a:r>
              <a:rPr lang="en-IN" dirty="0"/>
              <a:t>In html, form elements such as </a:t>
            </a:r>
            <a:r>
              <a:rPr lang="en-IN" b="1" dirty="0"/>
              <a:t>&lt;input&gt;, &lt;</a:t>
            </a:r>
            <a:r>
              <a:rPr lang="en-IN" b="1" dirty="0" err="1"/>
              <a:t>textarea</a:t>
            </a:r>
            <a:r>
              <a:rPr lang="en-IN" b="1" dirty="0"/>
              <a:t>&gt; </a:t>
            </a:r>
            <a:r>
              <a:rPr lang="en-IN" dirty="0"/>
              <a:t>and</a:t>
            </a:r>
            <a:r>
              <a:rPr lang="en-IN" b="1" dirty="0"/>
              <a:t> &lt;select&gt;</a:t>
            </a:r>
            <a:r>
              <a:rPr lang="en-IN" dirty="0"/>
              <a:t> etc maintain their own state and update it based on user input</a:t>
            </a:r>
          </a:p>
          <a:p>
            <a:endParaRPr lang="en-IN" dirty="0"/>
          </a:p>
          <a:p>
            <a:r>
              <a:rPr lang="en-IN" dirty="0"/>
              <a:t>In React, any mutable state is kept in the state property of components and only updated with </a:t>
            </a:r>
            <a:r>
              <a:rPr lang="en-IN" dirty="0" err="1"/>
              <a:t>setState</a:t>
            </a:r>
            <a:r>
              <a:rPr lang="en-IN" dirty="0"/>
              <a:t>()</a:t>
            </a:r>
          </a:p>
          <a:p>
            <a:endParaRPr lang="en-IN" dirty="0"/>
          </a:p>
          <a:p>
            <a:r>
              <a:rPr lang="en-IN" dirty="0"/>
              <a:t>In the standard approach of dealing with forms, we can combine the above two by making the React state be the “single source of truth”</a:t>
            </a:r>
          </a:p>
          <a:p>
            <a:endParaRPr lang="en-IN" dirty="0"/>
          </a:p>
        </p:txBody>
      </p:sp>
      <p:sp>
        <p:nvSpPr>
          <p:cNvPr id="4" name="Slide Number Placeholder 3">
            <a:extLst>
              <a:ext uri="{FF2B5EF4-FFF2-40B4-BE49-F238E27FC236}">
                <a16:creationId xmlns:a16="http://schemas.microsoft.com/office/drawing/2014/main" id="{D860D05D-9814-C81C-B0B9-66B47FC8F868}"/>
              </a:ext>
            </a:extLst>
          </p:cNvPr>
          <p:cNvSpPr>
            <a:spLocks noGrp="1"/>
          </p:cNvSpPr>
          <p:nvPr>
            <p:ph type="sldNum" sz="quarter" idx="12"/>
          </p:nvPr>
        </p:nvSpPr>
        <p:spPr/>
        <p:txBody>
          <a:bodyPr/>
          <a:lstStyle/>
          <a:p>
            <a:fld id="{91496F9C-7FEE-48F2-A86C-DCFACBAB2156}" type="slidenum">
              <a:rPr lang="en-US" smtClean="0"/>
              <a:pPr/>
              <a:t>60</a:t>
            </a:fld>
            <a:endParaRPr lang="en-US"/>
          </a:p>
        </p:txBody>
      </p:sp>
    </p:spTree>
    <p:extLst>
      <p:ext uri="{BB962C8B-B14F-4D97-AF65-F5344CB8AC3E}">
        <p14:creationId xmlns:p14="http://schemas.microsoft.com/office/powerpoint/2010/main" val="33494683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351C5-803B-48D4-9504-83C1D1056095}"/>
              </a:ext>
            </a:extLst>
          </p:cNvPr>
          <p:cNvSpPr>
            <a:spLocks noGrp="1"/>
          </p:cNvSpPr>
          <p:nvPr>
            <p:ph type="title"/>
          </p:nvPr>
        </p:nvSpPr>
        <p:spPr/>
        <p:txBody>
          <a:bodyPr/>
          <a:lstStyle/>
          <a:p>
            <a:r>
              <a:rPr lang="en-IN" dirty="0"/>
              <a:t>Form handling – listening to changes</a:t>
            </a:r>
          </a:p>
        </p:txBody>
      </p:sp>
      <p:sp>
        <p:nvSpPr>
          <p:cNvPr id="3" name="Content Placeholder 2">
            <a:extLst>
              <a:ext uri="{FF2B5EF4-FFF2-40B4-BE49-F238E27FC236}">
                <a16:creationId xmlns:a16="http://schemas.microsoft.com/office/drawing/2014/main" id="{0EDA9B6A-E949-4250-867D-36075A900399}"/>
              </a:ext>
            </a:extLst>
          </p:cNvPr>
          <p:cNvSpPr>
            <a:spLocks noGrp="1"/>
          </p:cNvSpPr>
          <p:nvPr>
            <p:ph idx="1"/>
          </p:nvPr>
        </p:nvSpPr>
        <p:spPr>
          <a:xfrm>
            <a:off x="324091" y="1323000"/>
            <a:ext cx="9259747" cy="5153999"/>
          </a:xfrm>
        </p:spPr>
        <p:txBody>
          <a:bodyPr/>
          <a:lstStyle/>
          <a:p>
            <a:r>
              <a:rPr lang="en-US" dirty="0"/>
              <a:t>Since the value attribute is set on our form element, the displayed value will always be </a:t>
            </a:r>
            <a:r>
              <a:rPr lang="en-US" b="1" dirty="0" err="1"/>
              <a:t>this.state.firstName</a:t>
            </a:r>
            <a:r>
              <a:rPr lang="en-US" dirty="0"/>
              <a:t>, making the React state the source of truth</a:t>
            </a:r>
          </a:p>
          <a:p>
            <a:endParaRPr lang="en-US" dirty="0"/>
          </a:p>
          <a:p>
            <a:endParaRPr lang="en-US" dirty="0"/>
          </a:p>
          <a:p>
            <a:endParaRPr lang="en-US" dirty="0"/>
          </a:p>
          <a:p>
            <a:endParaRPr lang="en-US" dirty="0"/>
          </a:p>
          <a:p>
            <a:endParaRPr lang="en-US" dirty="0"/>
          </a:p>
          <a:p>
            <a:endParaRPr lang="en-US" dirty="0"/>
          </a:p>
          <a:p>
            <a:endParaRPr lang="en-US" dirty="0"/>
          </a:p>
          <a:p>
            <a:r>
              <a:rPr lang="en-US" dirty="0"/>
              <a:t>Since </a:t>
            </a:r>
            <a:r>
              <a:rPr lang="en-US" b="1" dirty="0" err="1"/>
              <a:t>handleFirstNameChange</a:t>
            </a:r>
            <a:r>
              <a:rPr lang="en-US" dirty="0"/>
              <a:t> runs on every keystroke to update the React state, the displayed value will update as the user types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pic>
        <p:nvPicPr>
          <p:cNvPr id="5" name="Picture 4">
            <a:extLst>
              <a:ext uri="{FF2B5EF4-FFF2-40B4-BE49-F238E27FC236}">
                <a16:creationId xmlns:a16="http://schemas.microsoft.com/office/drawing/2014/main" id="{874935EC-836E-46AA-B524-9B7635451959}"/>
              </a:ext>
            </a:extLst>
          </p:cNvPr>
          <p:cNvPicPr>
            <a:picLocks noChangeAspect="1"/>
          </p:cNvPicPr>
          <p:nvPr/>
        </p:nvPicPr>
        <p:blipFill>
          <a:blip r:embed="rId2"/>
          <a:stretch>
            <a:fillRect/>
          </a:stretch>
        </p:blipFill>
        <p:spPr>
          <a:xfrm>
            <a:off x="2819400" y="1981200"/>
            <a:ext cx="5410200" cy="2383413"/>
          </a:xfrm>
          <a:prstGeom prst="rect">
            <a:avLst/>
          </a:prstGeom>
        </p:spPr>
      </p:pic>
      <p:pic>
        <p:nvPicPr>
          <p:cNvPr id="6" name="Picture 5">
            <a:extLst>
              <a:ext uri="{FF2B5EF4-FFF2-40B4-BE49-F238E27FC236}">
                <a16:creationId xmlns:a16="http://schemas.microsoft.com/office/drawing/2014/main" id="{C604C259-6B86-4E3A-B064-266E10594F0D}"/>
              </a:ext>
            </a:extLst>
          </p:cNvPr>
          <p:cNvPicPr>
            <a:picLocks noChangeAspect="1"/>
          </p:cNvPicPr>
          <p:nvPr/>
        </p:nvPicPr>
        <p:blipFill>
          <a:blip r:embed="rId3"/>
          <a:stretch>
            <a:fillRect/>
          </a:stretch>
        </p:blipFill>
        <p:spPr>
          <a:xfrm>
            <a:off x="914400" y="5105399"/>
            <a:ext cx="4114800" cy="1371600"/>
          </a:xfrm>
          <a:prstGeom prst="rect">
            <a:avLst/>
          </a:prstGeom>
        </p:spPr>
      </p:pic>
      <p:sp>
        <p:nvSpPr>
          <p:cNvPr id="4" name="Slide Number Placeholder 3">
            <a:extLst>
              <a:ext uri="{FF2B5EF4-FFF2-40B4-BE49-F238E27FC236}">
                <a16:creationId xmlns:a16="http://schemas.microsoft.com/office/drawing/2014/main" id="{903185C4-82B2-18EB-5F03-DA95E5FE0F85}"/>
              </a:ext>
            </a:extLst>
          </p:cNvPr>
          <p:cNvSpPr>
            <a:spLocks noGrp="1"/>
          </p:cNvSpPr>
          <p:nvPr>
            <p:ph type="sldNum" sz="quarter" idx="12"/>
          </p:nvPr>
        </p:nvSpPr>
        <p:spPr/>
        <p:txBody>
          <a:bodyPr/>
          <a:lstStyle/>
          <a:p>
            <a:fld id="{91496F9C-7FEE-48F2-A86C-DCFACBAB2156}" type="slidenum">
              <a:rPr lang="en-US" smtClean="0"/>
              <a:pPr/>
              <a:t>61</a:t>
            </a:fld>
            <a:endParaRPr lang="en-US"/>
          </a:p>
        </p:txBody>
      </p:sp>
    </p:spTree>
    <p:extLst>
      <p:ext uri="{BB962C8B-B14F-4D97-AF65-F5344CB8AC3E}">
        <p14:creationId xmlns:p14="http://schemas.microsoft.com/office/powerpoint/2010/main" val="250829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4E8BB-EB8A-4BF2-99A7-FC72128C45BB}"/>
              </a:ext>
            </a:extLst>
          </p:cNvPr>
          <p:cNvSpPr>
            <a:spLocks noGrp="1"/>
          </p:cNvSpPr>
          <p:nvPr>
            <p:ph type="title"/>
          </p:nvPr>
        </p:nvSpPr>
        <p:spPr/>
        <p:txBody>
          <a:bodyPr/>
          <a:lstStyle/>
          <a:p>
            <a:r>
              <a:rPr lang="en-IN" dirty="0"/>
              <a:t>Parent to child communication</a:t>
            </a:r>
          </a:p>
        </p:txBody>
      </p:sp>
      <p:sp>
        <p:nvSpPr>
          <p:cNvPr id="3" name="Content Placeholder 2">
            <a:extLst>
              <a:ext uri="{FF2B5EF4-FFF2-40B4-BE49-F238E27FC236}">
                <a16:creationId xmlns:a16="http://schemas.microsoft.com/office/drawing/2014/main" id="{12E96276-0C51-4361-B356-3BD85CD56BC5}"/>
              </a:ext>
            </a:extLst>
          </p:cNvPr>
          <p:cNvSpPr>
            <a:spLocks noGrp="1"/>
          </p:cNvSpPr>
          <p:nvPr>
            <p:ph idx="1"/>
          </p:nvPr>
        </p:nvSpPr>
        <p:spPr>
          <a:xfrm>
            <a:off x="324091" y="1323000"/>
            <a:ext cx="9259747" cy="5230199"/>
          </a:xfrm>
        </p:spPr>
        <p:txBody>
          <a:bodyPr/>
          <a:lstStyle/>
          <a:p>
            <a:r>
              <a:rPr lang="en-IN" dirty="0"/>
              <a:t>React apps are made up of multi-level component hierarchies (a tree of components)</a:t>
            </a:r>
          </a:p>
          <a:p>
            <a:r>
              <a:rPr lang="en-IN" dirty="0"/>
              <a:t>In a tree of components, there is a need to communicate data from the parent to the child or vice-versa</a:t>
            </a:r>
          </a:p>
          <a:p>
            <a:endParaRPr lang="en-IN" dirty="0"/>
          </a:p>
          <a:p>
            <a:r>
              <a:rPr lang="en-IN" dirty="0"/>
              <a:t>In react, any parent component can send data to the child component through the props object</a:t>
            </a:r>
          </a:p>
          <a:p>
            <a:endParaRPr lang="en-IN" dirty="0"/>
          </a:p>
        </p:txBody>
      </p:sp>
      <p:sp>
        <p:nvSpPr>
          <p:cNvPr id="4" name="Rectangle: Rounded Corners 3">
            <a:extLst>
              <a:ext uri="{FF2B5EF4-FFF2-40B4-BE49-F238E27FC236}">
                <a16:creationId xmlns:a16="http://schemas.microsoft.com/office/drawing/2014/main" id="{F9952026-6805-4C75-BE10-C63516E77D8F}"/>
              </a:ext>
            </a:extLst>
          </p:cNvPr>
          <p:cNvSpPr/>
          <p:nvPr/>
        </p:nvSpPr>
        <p:spPr>
          <a:xfrm>
            <a:off x="1143000" y="3962400"/>
            <a:ext cx="1697255" cy="42929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Customers List</a:t>
            </a:r>
          </a:p>
        </p:txBody>
      </p:sp>
      <p:sp>
        <p:nvSpPr>
          <p:cNvPr id="5" name="Rectangle: Rounded Corners 4">
            <a:extLst>
              <a:ext uri="{FF2B5EF4-FFF2-40B4-BE49-F238E27FC236}">
                <a16:creationId xmlns:a16="http://schemas.microsoft.com/office/drawing/2014/main" id="{BB381493-189D-4E4F-B5BE-1379151CF504}"/>
              </a:ext>
            </a:extLst>
          </p:cNvPr>
          <p:cNvSpPr/>
          <p:nvPr/>
        </p:nvSpPr>
        <p:spPr>
          <a:xfrm>
            <a:off x="1145284" y="5657944"/>
            <a:ext cx="1631773" cy="429290"/>
          </a:xfrm>
          <a:prstGeom prst="roundRect">
            <a:avLst>
              <a:gd name="adj" fmla="val 1311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Customer Details</a:t>
            </a:r>
          </a:p>
        </p:txBody>
      </p:sp>
      <p:cxnSp>
        <p:nvCxnSpPr>
          <p:cNvPr id="6" name="Straight Arrow Connector 5">
            <a:extLst>
              <a:ext uri="{FF2B5EF4-FFF2-40B4-BE49-F238E27FC236}">
                <a16:creationId xmlns:a16="http://schemas.microsoft.com/office/drawing/2014/main" id="{1ED52562-6379-4F5A-B0E1-D80BB83D785E}"/>
              </a:ext>
            </a:extLst>
          </p:cNvPr>
          <p:cNvCxnSpPr>
            <a:cxnSpLocks/>
            <a:endCxn id="5" idx="0"/>
          </p:cNvCxnSpPr>
          <p:nvPr/>
        </p:nvCxnSpPr>
        <p:spPr>
          <a:xfrm>
            <a:off x="1942120" y="4391690"/>
            <a:ext cx="19051" cy="12662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738E9923-81F4-4FFF-AE14-D7CD58B35DDF}"/>
              </a:ext>
            </a:extLst>
          </p:cNvPr>
          <p:cNvSpPr txBox="1"/>
          <p:nvPr/>
        </p:nvSpPr>
        <p:spPr>
          <a:xfrm>
            <a:off x="1991627" y="4953000"/>
            <a:ext cx="1413999" cy="276999"/>
          </a:xfrm>
          <a:prstGeom prst="rect">
            <a:avLst/>
          </a:prstGeom>
          <a:noFill/>
        </p:spPr>
        <p:txBody>
          <a:bodyPr wrap="square" rtlCol="0">
            <a:spAutoFit/>
          </a:bodyPr>
          <a:lstStyle/>
          <a:p>
            <a:r>
              <a:rPr lang="en-IN" sz="1200" dirty="0"/>
              <a:t>prop: customer</a:t>
            </a:r>
          </a:p>
        </p:txBody>
      </p:sp>
      <p:pic>
        <p:nvPicPr>
          <p:cNvPr id="10" name="Picture 9">
            <a:extLst>
              <a:ext uri="{FF2B5EF4-FFF2-40B4-BE49-F238E27FC236}">
                <a16:creationId xmlns:a16="http://schemas.microsoft.com/office/drawing/2014/main" id="{48E4935B-00D0-4F13-8F41-C2D22686633F}"/>
              </a:ext>
            </a:extLst>
          </p:cNvPr>
          <p:cNvPicPr>
            <a:picLocks noChangeAspect="1"/>
          </p:cNvPicPr>
          <p:nvPr/>
        </p:nvPicPr>
        <p:blipFill>
          <a:blip r:embed="rId2"/>
          <a:stretch>
            <a:fillRect/>
          </a:stretch>
        </p:blipFill>
        <p:spPr>
          <a:xfrm>
            <a:off x="3505199" y="3733082"/>
            <a:ext cx="5989865" cy="915118"/>
          </a:xfrm>
          <a:prstGeom prst="rect">
            <a:avLst/>
          </a:prstGeom>
        </p:spPr>
      </p:pic>
      <p:pic>
        <p:nvPicPr>
          <p:cNvPr id="11" name="Picture 10">
            <a:extLst>
              <a:ext uri="{FF2B5EF4-FFF2-40B4-BE49-F238E27FC236}">
                <a16:creationId xmlns:a16="http://schemas.microsoft.com/office/drawing/2014/main" id="{75B90CD9-6C46-406E-BCBB-D088E1598605}"/>
              </a:ext>
            </a:extLst>
          </p:cNvPr>
          <p:cNvPicPr>
            <a:picLocks noChangeAspect="1"/>
          </p:cNvPicPr>
          <p:nvPr/>
        </p:nvPicPr>
        <p:blipFill>
          <a:blip r:embed="rId3"/>
          <a:stretch>
            <a:fillRect/>
          </a:stretch>
        </p:blipFill>
        <p:spPr>
          <a:xfrm>
            <a:off x="3617300" y="5603148"/>
            <a:ext cx="4286247" cy="734981"/>
          </a:xfrm>
          <a:prstGeom prst="rect">
            <a:avLst/>
          </a:prstGeom>
        </p:spPr>
      </p:pic>
      <p:sp>
        <p:nvSpPr>
          <p:cNvPr id="12" name="Speech Bubble: Rectangle with Corners Rounded 11">
            <a:extLst>
              <a:ext uri="{FF2B5EF4-FFF2-40B4-BE49-F238E27FC236}">
                <a16:creationId xmlns:a16="http://schemas.microsoft.com/office/drawing/2014/main" id="{63C86034-E48F-4C9C-9E8E-CEED6C1B0941}"/>
              </a:ext>
            </a:extLst>
          </p:cNvPr>
          <p:cNvSpPr/>
          <p:nvPr/>
        </p:nvSpPr>
        <p:spPr>
          <a:xfrm>
            <a:off x="6096000" y="3200400"/>
            <a:ext cx="1828800" cy="457200"/>
          </a:xfrm>
          <a:prstGeom prst="wedgeRoundRectCallout">
            <a:avLst>
              <a:gd name="adj1" fmla="val -72916"/>
              <a:gd name="adj2" fmla="val 141667"/>
              <a:gd name="adj3" fmla="val 1666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2"/>
                </a:solidFill>
              </a:rPr>
              <a:t>Passing props to the child component</a:t>
            </a:r>
          </a:p>
        </p:txBody>
      </p:sp>
      <p:sp>
        <p:nvSpPr>
          <p:cNvPr id="13" name="Speech Bubble: Rectangle with Corners Rounded 12">
            <a:extLst>
              <a:ext uri="{FF2B5EF4-FFF2-40B4-BE49-F238E27FC236}">
                <a16:creationId xmlns:a16="http://schemas.microsoft.com/office/drawing/2014/main" id="{345C13AC-84A7-4341-931D-8F51B827E11D}"/>
              </a:ext>
            </a:extLst>
          </p:cNvPr>
          <p:cNvSpPr/>
          <p:nvPr/>
        </p:nvSpPr>
        <p:spPr>
          <a:xfrm>
            <a:off x="6629399" y="5077799"/>
            <a:ext cx="2114549" cy="457200"/>
          </a:xfrm>
          <a:prstGeom prst="wedgeRoundRectCallout">
            <a:avLst>
              <a:gd name="adj1" fmla="val -72916"/>
              <a:gd name="adj2" fmla="val 141667"/>
              <a:gd name="adj3" fmla="val 1666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2"/>
                </a:solidFill>
              </a:rPr>
              <a:t>Using props in the child component</a:t>
            </a:r>
          </a:p>
        </p:txBody>
      </p:sp>
      <p:sp>
        <p:nvSpPr>
          <p:cNvPr id="8" name="Slide Number Placeholder 7">
            <a:extLst>
              <a:ext uri="{FF2B5EF4-FFF2-40B4-BE49-F238E27FC236}">
                <a16:creationId xmlns:a16="http://schemas.microsoft.com/office/drawing/2014/main" id="{AE1B170B-8158-0D1F-6A6C-EE641F51152E}"/>
              </a:ext>
            </a:extLst>
          </p:cNvPr>
          <p:cNvSpPr>
            <a:spLocks noGrp="1"/>
          </p:cNvSpPr>
          <p:nvPr>
            <p:ph type="sldNum" sz="quarter" idx="12"/>
          </p:nvPr>
        </p:nvSpPr>
        <p:spPr/>
        <p:txBody>
          <a:bodyPr/>
          <a:lstStyle/>
          <a:p>
            <a:fld id="{91496F9C-7FEE-48F2-A86C-DCFACBAB2156}" type="slidenum">
              <a:rPr lang="en-US" smtClean="0"/>
              <a:pPr/>
              <a:t>62</a:t>
            </a:fld>
            <a:endParaRPr lang="en-US"/>
          </a:p>
        </p:txBody>
      </p:sp>
    </p:spTree>
    <p:extLst>
      <p:ext uri="{BB962C8B-B14F-4D97-AF65-F5344CB8AC3E}">
        <p14:creationId xmlns:p14="http://schemas.microsoft.com/office/powerpoint/2010/main" val="37730621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D48D-3F1A-4C35-A7F0-E5A9A0041A60}"/>
              </a:ext>
            </a:extLst>
          </p:cNvPr>
          <p:cNvSpPr>
            <a:spLocks noGrp="1"/>
          </p:cNvSpPr>
          <p:nvPr>
            <p:ph type="title"/>
          </p:nvPr>
        </p:nvSpPr>
        <p:spPr/>
        <p:txBody>
          <a:bodyPr/>
          <a:lstStyle/>
          <a:p>
            <a:r>
              <a:rPr lang="en-IN" dirty="0"/>
              <a:t>Child to parent communication</a:t>
            </a:r>
          </a:p>
        </p:txBody>
      </p:sp>
      <p:sp>
        <p:nvSpPr>
          <p:cNvPr id="3" name="Content Placeholder 2">
            <a:extLst>
              <a:ext uri="{FF2B5EF4-FFF2-40B4-BE49-F238E27FC236}">
                <a16:creationId xmlns:a16="http://schemas.microsoft.com/office/drawing/2014/main" id="{5B8D7E53-DCB6-4250-9C49-79006001B0AB}"/>
              </a:ext>
            </a:extLst>
          </p:cNvPr>
          <p:cNvSpPr>
            <a:spLocks noGrp="1"/>
          </p:cNvSpPr>
          <p:nvPr>
            <p:ph idx="1"/>
          </p:nvPr>
        </p:nvSpPr>
        <p:spPr/>
        <p:txBody>
          <a:bodyPr/>
          <a:lstStyle/>
          <a:p>
            <a:r>
              <a:rPr lang="en-IN" dirty="0"/>
              <a:t>Child components can also communicate back to the parent</a:t>
            </a:r>
          </a:p>
          <a:p>
            <a:r>
              <a:rPr lang="en-IN" dirty="0"/>
              <a:t>Child cannot pass data to the parent through props. Rather child component communicates with the parent by calling a method in the parent component</a:t>
            </a:r>
          </a:p>
          <a:p>
            <a:r>
              <a:rPr lang="en-IN" dirty="0"/>
              <a:t>It can also pass data to the parent through the method arguments</a:t>
            </a:r>
          </a:p>
        </p:txBody>
      </p:sp>
      <p:sp>
        <p:nvSpPr>
          <p:cNvPr id="4" name="Rectangle: Rounded Corners 3">
            <a:extLst>
              <a:ext uri="{FF2B5EF4-FFF2-40B4-BE49-F238E27FC236}">
                <a16:creationId xmlns:a16="http://schemas.microsoft.com/office/drawing/2014/main" id="{2F9112DB-75CF-4C08-BBCD-BA6EC634D4AA}"/>
              </a:ext>
            </a:extLst>
          </p:cNvPr>
          <p:cNvSpPr/>
          <p:nvPr/>
        </p:nvSpPr>
        <p:spPr>
          <a:xfrm>
            <a:off x="533400" y="3835626"/>
            <a:ext cx="1697255" cy="42929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Customers List</a:t>
            </a:r>
          </a:p>
        </p:txBody>
      </p:sp>
      <p:sp>
        <p:nvSpPr>
          <p:cNvPr id="5" name="Rectangle: Rounded Corners 4">
            <a:extLst>
              <a:ext uri="{FF2B5EF4-FFF2-40B4-BE49-F238E27FC236}">
                <a16:creationId xmlns:a16="http://schemas.microsoft.com/office/drawing/2014/main" id="{5E2A74EA-C9FC-42F2-98E7-62B9E60A404B}"/>
              </a:ext>
            </a:extLst>
          </p:cNvPr>
          <p:cNvSpPr/>
          <p:nvPr/>
        </p:nvSpPr>
        <p:spPr>
          <a:xfrm>
            <a:off x="566140" y="5616986"/>
            <a:ext cx="1631773" cy="429290"/>
          </a:xfrm>
          <a:prstGeom prst="roundRect">
            <a:avLst>
              <a:gd name="adj" fmla="val 1311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Customer Form</a:t>
            </a:r>
          </a:p>
        </p:txBody>
      </p:sp>
      <p:sp>
        <p:nvSpPr>
          <p:cNvPr id="6" name="TextBox 5">
            <a:extLst>
              <a:ext uri="{FF2B5EF4-FFF2-40B4-BE49-F238E27FC236}">
                <a16:creationId xmlns:a16="http://schemas.microsoft.com/office/drawing/2014/main" id="{411612EE-98D3-4A97-B247-615A4B0BBE9B}"/>
              </a:ext>
            </a:extLst>
          </p:cNvPr>
          <p:cNvSpPr txBox="1"/>
          <p:nvPr/>
        </p:nvSpPr>
        <p:spPr>
          <a:xfrm>
            <a:off x="76200" y="4318090"/>
            <a:ext cx="1612722" cy="276999"/>
          </a:xfrm>
          <a:prstGeom prst="rect">
            <a:avLst/>
          </a:prstGeom>
          <a:noFill/>
        </p:spPr>
        <p:txBody>
          <a:bodyPr wrap="square" rtlCol="0">
            <a:spAutoFit/>
          </a:bodyPr>
          <a:lstStyle/>
          <a:p>
            <a:r>
              <a:rPr lang="en-IN" sz="1200" dirty="0"/>
              <a:t>prop: </a:t>
            </a:r>
            <a:r>
              <a:rPr lang="en-IN" sz="1200" dirty="0" err="1"/>
              <a:t>addCustomer</a:t>
            </a:r>
            <a:endParaRPr lang="en-IN" sz="1200" dirty="0"/>
          </a:p>
        </p:txBody>
      </p:sp>
      <p:cxnSp>
        <p:nvCxnSpPr>
          <p:cNvPr id="7" name="Straight Arrow Connector 6">
            <a:extLst>
              <a:ext uri="{FF2B5EF4-FFF2-40B4-BE49-F238E27FC236}">
                <a16:creationId xmlns:a16="http://schemas.microsoft.com/office/drawing/2014/main" id="{17DFA783-911D-4F46-A919-5973E98CE82B}"/>
              </a:ext>
            </a:extLst>
          </p:cNvPr>
          <p:cNvCxnSpPr>
            <a:cxnSpLocks/>
          </p:cNvCxnSpPr>
          <p:nvPr/>
        </p:nvCxnSpPr>
        <p:spPr>
          <a:xfrm>
            <a:off x="990512" y="4264916"/>
            <a:ext cx="0" cy="13520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Curved 14">
            <a:extLst>
              <a:ext uri="{FF2B5EF4-FFF2-40B4-BE49-F238E27FC236}">
                <a16:creationId xmlns:a16="http://schemas.microsoft.com/office/drawing/2014/main" id="{59FAA5CC-8FF0-4410-B6A4-CF3DFEB7AC6C}"/>
              </a:ext>
            </a:extLst>
          </p:cNvPr>
          <p:cNvCxnSpPr>
            <a:stCxn id="5" idx="3"/>
            <a:endCxn id="4" idx="3"/>
          </p:cNvCxnSpPr>
          <p:nvPr/>
        </p:nvCxnSpPr>
        <p:spPr>
          <a:xfrm flipV="1">
            <a:off x="2197913" y="4050271"/>
            <a:ext cx="32742" cy="1781360"/>
          </a:xfrm>
          <a:prstGeom prst="curvedConnector3">
            <a:avLst>
              <a:gd name="adj1" fmla="val 798186"/>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C7534E0A-A1E0-4B15-B712-4E5062D5C42F}"/>
              </a:ext>
            </a:extLst>
          </p:cNvPr>
          <p:cNvSpPr txBox="1"/>
          <p:nvPr/>
        </p:nvSpPr>
        <p:spPr>
          <a:xfrm>
            <a:off x="1524000" y="5232664"/>
            <a:ext cx="2316931" cy="276999"/>
          </a:xfrm>
          <a:prstGeom prst="rect">
            <a:avLst/>
          </a:prstGeom>
          <a:noFill/>
        </p:spPr>
        <p:txBody>
          <a:bodyPr wrap="square" rtlCol="0">
            <a:spAutoFit/>
          </a:bodyPr>
          <a:lstStyle/>
          <a:p>
            <a:r>
              <a:rPr lang="en-IN" sz="1200" dirty="0"/>
              <a:t>Calls </a:t>
            </a:r>
            <a:r>
              <a:rPr lang="en-IN" sz="1200" dirty="0" err="1"/>
              <a:t>this.props.addCustomer</a:t>
            </a:r>
            <a:r>
              <a:rPr lang="en-IN" sz="1200" dirty="0"/>
              <a:t>()</a:t>
            </a:r>
          </a:p>
        </p:txBody>
      </p:sp>
      <p:pic>
        <p:nvPicPr>
          <p:cNvPr id="21" name="Picture 20">
            <a:extLst>
              <a:ext uri="{FF2B5EF4-FFF2-40B4-BE49-F238E27FC236}">
                <a16:creationId xmlns:a16="http://schemas.microsoft.com/office/drawing/2014/main" id="{25EBE6DB-8DAE-4F26-8372-C2CF74A19CE1}"/>
              </a:ext>
            </a:extLst>
          </p:cNvPr>
          <p:cNvPicPr>
            <a:picLocks noChangeAspect="1"/>
          </p:cNvPicPr>
          <p:nvPr/>
        </p:nvPicPr>
        <p:blipFill>
          <a:blip r:embed="rId2"/>
          <a:stretch>
            <a:fillRect/>
          </a:stretch>
        </p:blipFill>
        <p:spPr>
          <a:xfrm>
            <a:off x="4031183" y="5103635"/>
            <a:ext cx="4435073" cy="1026702"/>
          </a:xfrm>
          <a:prstGeom prst="rect">
            <a:avLst/>
          </a:prstGeom>
        </p:spPr>
      </p:pic>
      <p:pic>
        <p:nvPicPr>
          <p:cNvPr id="22" name="Picture 21">
            <a:extLst>
              <a:ext uri="{FF2B5EF4-FFF2-40B4-BE49-F238E27FC236}">
                <a16:creationId xmlns:a16="http://schemas.microsoft.com/office/drawing/2014/main" id="{C3360F5E-3ED0-4F06-A0B5-B9318D99BC5C}"/>
              </a:ext>
            </a:extLst>
          </p:cNvPr>
          <p:cNvPicPr>
            <a:picLocks noChangeAspect="1"/>
          </p:cNvPicPr>
          <p:nvPr/>
        </p:nvPicPr>
        <p:blipFill>
          <a:blip r:embed="rId3"/>
          <a:stretch>
            <a:fillRect/>
          </a:stretch>
        </p:blipFill>
        <p:spPr>
          <a:xfrm>
            <a:off x="4031183" y="3698327"/>
            <a:ext cx="4614189" cy="754688"/>
          </a:xfrm>
          <a:prstGeom prst="rect">
            <a:avLst/>
          </a:prstGeom>
        </p:spPr>
      </p:pic>
      <p:sp>
        <p:nvSpPr>
          <p:cNvPr id="23" name="Speech Bubble: Rectangle with Corners Rounded 22">
            <a:extLst>
              <a:ext uri="{FF2B5EF4-FFF2-40B4-BE49-F238E27FC236}">
                <a16:creationId xmlns:a16="http://schemas.microsoft.com/office/drawing/2014/main" id="{5DE9EDB3-F0CB-4297-8AB4-7B5A875152D7}"/>
              </a:ext>
            </a:extLst>
          </p:cNvPr>
          <p:cNvSpPr/>
          <p:nvPr/>
        </p:nvSpPr>
        <p:spPr>
          <a:xfrm>
            <a:off x="5486400" y="2819400"/>
            <a:ext cx="2133600" cy="432326"/>
          </a:xfrm>
          <a:prstGeom prst="wedgeRoundRectCallout">
            <a:avLst>
              <a:gd name="adj1" fmla="val -82440"/>
              <a:gd name="adj2" fmla="val 162378"/>
              <a:gd name="adj3" fmla="val 1666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2"/>
                </a:solidFill>
              </a:rPr>
              <a:t>Parent implements the </a:t>
            </a:r>
            <a:r>
              <a:rPr lang="en-IN" sz="1200" dirty="0" err="1">
                <a:solidFill>
                  <a:schemeClr val="tx2"/>
                </a:solidFill>
              </a:rPr>
              <a:t>addCustomer</a:t>
            </a:r>
            <a:r>
              <a:rPr lang="en-IN" sz="1200" dirty="0">
                <a:solidFill>
                  <a:schemeClr val="tx2"/>
                </a:solidFill>
              </a:rPr>
              <a:t> method</a:t>
            </a:r>
          </a:p>
        </p:txBody>
      </p:sp>
      <p:sp>
        <p:nvSpPr>
          <p:cNvPr id="24" name="Speech Bubble: Rectangle with Corners Rounded 23">
            <a:extLst>
              <a:ext uri="{FF2B5EF4-FFF2-40B4-BE49-F238E27FC236}">
                <a16:creationId xmlns:a16="http://schemas.microsoft.com/office/drawing/2014/main" id="{243B7263-6A1C-40F0-A1D7-E19E77712933}"/>
              </a:ext>
            </a:extLst>
          </p:cNvPr>
          <p:cNvSpPr/>
          <p:nvPr/>
        </p:nvSpPr>
        <p:spPr>
          <a:xfrm>
            <a:off x="6679387" y="4573209"/>
            <a:ext cx="2057400" cy="392751"/>
          </a:xfrm>
          <a:prstGeom prst="wedgeRoundRectCallout">
            <a:avLst>
              <a:gd name="adj1" fmla="val -96880"/>
              <a:gd name="adj2" fmla="val 253922"/>
              <a:gd name="adj3" fmla="val 1666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2"/>
                </a:solidFill>
              </a:rPr>
              <a:t>Child calls </a:t>
            </a:r>
            <a:r>
              <a:rPr lang="en-IN" sz="1200" dirty="0" err="1">
                <a:solidFill>
                  <a:schemeClr val="tx2"/>
                </a:solidFill>
              </a:rPr>
              <a:t>addCustomer</a:t>
            </a:r>
            <a:r>
              <a:rPr lang="en-IN" sz="1200" dirty="0">
                <a:solidFill>
                  <a:schemeClr val="tx2"/>
                </a:solidFill>
              </a:rPr>
              <a:t>()</a:t>
            </a:r>
          </a:p>
        </p:txBody>
      </p:sp>
      <p:sp>
        <p:nvSpPr>
          <p:cNvPr id="8" name="Slide Number Placeholder 7">
            <a:extLst>
              <a:ext uri="{FF2B5EF4-FFF2-40B4-BE49-F238E27FC236}">
                <a16:creationId xmlns:a16="http://schemas.microsoft.com/office/drawing/2014/main" id="{422D8DC3-09E4-0BBF-C9EF-3C4B7E56F0D6}"/>
              </a:ext>
            </a:extLst>
          </p:cNvPr>
          <p:cNvSpPr>
            <a:spLocks noGrp="1"/>
          </p:cNvSpPr>
          <p:nvPr>
            <p:ph type="sldNum" sz="quarter" idx="12"/>
          </p:nvPr>
        </p:nvSpPr>
        <p:spPr/>
        <p:txBody>
          <a:bodyPr/>
          <a:lstStyle/>
          <a:p>
            <a:fld id="{91496F9C-7FEE-48F2-A86C-DCFACBAB2156}" type="slidenum">
              <a:rPr lang="en-US" smtClean="0"/>
              <a:pPr/>
              <a:t>63</a:t>
            </a:fld>
            <a:endParaRPr lang="en-US"/>
          </a:p>
        </p:txBody>
      </p:sp>
    </p:spTree>
    <p:extLst>
      <p:ext uri="{BB962C8B-B14F-4D97-AF65-F5344CB8AC3E}">
        <p14:creationId xmlns:p14="http://schemas.microsoft.com/office/powerpoint/2010/main" val="34844125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1B5D-B6A3-4EA0-B9AA-66E9CB3D082C}"/>
              </a:ext>
            </a:extLst>
          </p:cNvPr>
          <p:cNvSpPr>
            <a:spLocks noGrp="1"/>
          </p:cNvSpPr>
          <p:nvPr>
            <p:ph type="title"/>
          </p:nvPr>
        </p:nvSpPr>
        <p:spPr/>
        <p:txBody>
          <a:bodyPr/>
          <a:lstStyle/>
          <a:p>
            <a:r>
              <a:rPr lang="en-IN" dirty="0"/>
              <a:t>Handling events – </a:t>
            </a:r>
            <a:r>
              <a:rPr lang="en-IN" dirty="0" err="1"/>
              <a:t>e.preventDefault</a:t>
            </a:r>
            <a:r>
              <a:rPr lang="en-IN" dirty="0"/>
              <a:t>()</a:t>
            </a:r>
          </a:p>
        </p:txBody>
      </p:sp>
      <p:sp>
        <p:nvSpPr>
          <p:cNvPr id="3" name="Content Placeholder 2">
            <a:extLst>
              <a:ext uri="{FF2B5EF4-FFF2-40B4-BE49-F238E27FC236}">
                <a16:creationId xmlns:a16="http://schemas.microsoft.com/office/drawing/2014/main" id="{EE98725C-A8AD-4D23-B60F-B64D7C5001F1}"/>
              </a:ext>
            </a:extLst>
          </p:cNvPr>
          <p:cNvSpPr>
            <a:spLocks noGrp="1"/>
          </p:cNvSpPr>
          <p:nvPr>
            <p:ph idx="1"/>
          </p:nvPr>
        </p:nvSpPr>
        <p:spPr/>
        <p:txBody>
          <a:bodyPr>
            <a:normAutofit fontScale="77500" lnSpcReduction="20000"/>
          </a:bodyPr>
          <a:lstStyle/>
          <a:p>
            <a:r>
              <a:rPr lang="en-IN" dirty="0"/>
              <a:t>In a standard browser, whenever a user submits the form, the page refreshes after making a post request. Also, when the user clicks on a </a:t>
            </a:r>
            <a:r>
              <a:rPr lang="en-IN" dirty="0" err="1"/>
              <a:t>href</a:t>
            </a:r>
            <a:r>
              <a:rPr lang="en-IN" dirty="0"/>
              <a:t> link, the browser page gets redirects or refreshes</a:t>
            </a:r>
          </a:p>
          <a:p>
            <a:r>
              <a:rPr lang="en-IN" dirty="0"/>
              <a:t>But when we develop single page apps with React, we don’t want the browser page to get refreshed. We want a seamless behaviour without reloading the page</a:t>
            </a:r>
          </a:p>
          <a:p>
            <a:endParaRPr lang="en-IN" dirty="0"/>
          </a:p>
          <a:p>
            <a:r>
              <a:rPr lang="en-IN" dirty="0"/>
              <a:t>To achieve this, whenever form submission happens or the link is clicked, we have to capture the event and call </a:t>
            </a:r>
            <a:r>
              <a:rPr lang="en-IN" b="1" dirty="0" err="1"/>
              <a:t>evt.preventDefault</a:t>
            </a:r>
            <a:r>
              <a:rPr lang="en-IN" b="1" dirty="0"/>
              <a:t>() </a:t>
            </a:r>
            <a:r>
              <a:rPr lang="en-IN" dirty="0"/>
              <a:t>to suppress the browser’s default behaviour</a:t>
            </a:r>
          </a:p>
          <a:p>
            <a:endParaRPr lang="en-IN" dirty="0"/>
          </a:p>
          <a:p>
            <a:endParaRPr lang="en-IN" dirty="0"/>
          </a:p>
          <a:p>
            <a:endParaRPr lang="en-IN" dirty="0"/>
          </a:p>
          <a:p>
            <a:endParaRPr lang="en-IN" dirty="0"/>
          </a:p>
          <a:p>
            <a:r>
              <a:rPr lang="en-US" dirty="0"/>
              <a:t>Here, </a:t>
            </a:r>
            <a:r>
              <a:rPr lang="en-US" dirty="0" err="1"/>
              <a:t>evt</a:t>
            </a:r>
            <a:r>
              <a:rPr lang="en-US" dirty="0"/>
              <a:t> is a synthetic event. React defines these synthetic events according to the W3C spec, so you don’t need to worry about cross-browser compatibility</a:t>
            </a:r>
            <a:endParaRPr lang="en-IN" dirty="0"/>
          </a:p>
          <a:p>
            <a:endParaRPr lang="en-IN" dirty="0"/>
          </a:p>
          <a:p>
            <a:endParaRPr lang="en-IN" dirty="0"/>
          </a:p>
          <a:p>
            <a:endParaRPr lang="en-IN" dirty="0"/>
          </a:p>
          <a:p>
            <a:endParaRPr lang="en-IN" dirty="0"/>
          </a:p>
          <a:p>
            <a:pPr marL="0" indent="0">
              <a:buNone/>
            </a:pPr>
            <a:endParaRPr lang="en-IN" dirty="0"/>
          </a:p>
          <a:p>
            <a:endParaRPr lang="en-IN" dirty="0"/>
          </a:p>
        </p:txBody>
      </p:sp>
      <p:pic>
        <p:nvPicPr>
          <p:cNvPr id="4" name="Content Placeholder 3">
            <a:extLst>
              <a:ext uri="{FF2B5EF4-FFF2-40B4-BE49-F238E27FC236}">
                <a16:creationId xmlns:a16="http://schemas.microsoft.com/office/drawing/2014/main" id="{9F9309F8-F390-46D7-A330-992A7513005C}"/>
              </a:ext>
            </a:extLst>
          </p:cNvPr>
          <p:cNvPicPr>
            <a:picLocks noChangeAspect="1"/>
          </p:cNvPicPr>
          <p:nvPr/>
        </p:nvPicPr>
        <p:blipFill>
          <a:blip r:embed="rId2"/>
          <a:stretch>
            <a:fillRect/>
          </a:stretch>
        </p:blipFill>
        <p:spPr>
          <a:xfrm>
            <a:off x="469040" y="3651953"/>
            <a:ext cx="4419600" cy="1066800"/>
          </a:xfrm>
          <a:prstGeom prst="rect">
            <a:avLst/>
          </a:prstGeom>
        </p:spPr>
      </p:pic>
      <p:pic>
        <p:nvPicPr>
          <p:cNvPr id="6" name="Picture 5">
            <a:extLst>
              <a:ext uri="{FF2B5EF4-FFF2-40B4-BE49-F238E27FC236}">
                <a16:creationId xmlns:a16="http://schemas.microsoft.com/office/drawing/2014/main" id="{41860888-762A-4DA0-B577-AE6F43571A5E}"/>
              </a:ext>
            </a:extLst>
          </p:cNvPr>
          <p:cNvPicPr>
            <a:picLocks noChangeAspect="1"/>
          </p:cNvPicPr>
          <p:nvPr/>
        </p:nvPicPr>
        <p:blipFill>
          <a:blip r:embed="rId3"/>
          <a:stretch>
            <a:fillRect/>
          </a:stretch>
        </p:blipFill>
        <p:spPr>
          <a:xfrm>
            <a:off x="4888640" y="3746506"/>
            <a:ext cx="3733799" cy="877695"/>
          </a:xfrm>
          <a:prstGeom prst="rect">
            <a:avLst/>
          </a:prstGeom>
        </p:spPr>
      </p:pic>
      <p:sp>
        <p:nvSpPr>
          <p:cNvPr id="5" name="Slide Number Placeholder 4">
            <a:extLst>
              <a:ext uri="{FF2B5EF4-FFF2-40B4-BE49-F238E27FC236}">
                <a16:creationId xmlns:a16="http://schemas.microsoft.com/office/drawing/2014/main" id="{A2060271-72A8-0613-1E7D-2DFD5C5C7F41}"/>
              </a:ext>
            </a:extLst>
          </p:cNvPr>
          <p:cNvSpPr>
            <a:spLocks noGrp="1"/>
          </p:cNvSpPr>
          <p:nvPr>
            <p:ph type="sldNum" sz="quarter" idx="12"/>
          </p:nvPr>
        </p:nvSpPr>
        <p:spPr/>
        <p:txBody>
          <a:bodyPr/>
          <a:lstStyle/>
          <a:p>
            <a:fld id="{91496F9C-7FEE-48F2-A86C-DCFACBAB2156}" type="slidenum">
              <a:rPr lang="en-US" smtClean="0"/>
              <a:pPr/>
              <a:t>64</a:t>
            </a:fld>
            <a:endParaRPr lang="en-US"/>
          </a:p>
        </p:txBody>
      </p:sp>
    </p:spTree>
    <p:extLst>
      <p:ext uri="{BB962C8B-B14F-4D97-AF65-F5344CB8AC3E}">
        <p14:creationId xmlns:p14="http://schemas.microsoft.com/office/powerpoint/2010/main" val="255629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49F9D-9506-4993-A5C4-198C50362567}"/>
              </a:ext>
            </a:extLst>
          </p:cNvPr>
          <p:cNvSpPr>
            <a:spLocks noGrp="1"/>
          </p:cNvSpPr>
          <p:nvPr>
            <p:ph type="title"/>
          </p:nvPr>
        </p:nvSpPr>
        <p:spPr/>
        <p:txBody>
          <a:bodyPr/>
          <a:lstStyle/>
          <a:p>
            <a:r>
              <a:rPr lang="en-IN" dirty="0"/>
              <a:t>React Developer Tools</a:t>
            </a:r>
          </a:p>
        </p:txBody>
      </p:sp>
      <p:sp>
        <p:nvSpPr>
          <p:cNvPr id="3" name="Content Placeholder 2">
            <a:extLst>
              <a:ext uri="{FF2B5EF4-FFF2-40B4-BE49-F238E27FC236}">
                <a16:creationId xmlns:a16="http://schemas.microsoft.com/office/drawing/2014/main" id="{F2A6A6D0-EC1B-4098-9943-F611D4F6A23F}"/>
              </a:ext>
            </a:extLst>
          </p:cNvPr>
          <p:cNvSpPr>
            <a:spLocks noGrp="1"/>
          </p:cNvSpPr>
          <p:nvPr>
            <p:ph idx="1"/>
          </p:nvPr>
        </p:nvSpPr>
        <p:spPr/>
        <p:txBody>
          <a:bodyPr/>
          <a:lstStyle/>
          <a:p>
            <a:endParaRPr lang="en-US" dirty="0"/>
          </a:p>
          <a:p>
            <a:endParaRPr lang="en-US" dirty="0"/>
          </a:p>
        </p:txBody>
      </p:sp>
      <p:pic>
        <p:nvPicPr>
          <p:cNvPr id="5" name="Picture 2" descr="https://github.com/facebook/react-devtools/raw/master/images/devtools-full.gif">
            <a:extLst>
              <a:ext uri="{FF2B5EF4-FFF2-40B4-BE49-F238E27FC236}">
                <a16:creationId xmlns:a16="http://schemas.microsoft.com/office/drawing/2014/main" id="{6F92E8DC-D5B4-4D71-A48F-49596060A62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270591"/>
            <a:ext cx="6705600" cy="489942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0AE49D6-89DE-47AC-8A8F-55181E0DC8F0}"/>
              </a:ext>
            </a:extLst>
          </p:cNvPr>
          <p:cNvSpPr txBox="1">
            <a:spLocks/>
          </p:cNvSpPr>
          <p:nvPr/>
        </p:nvSpPr>
        <p:spPr>
          <a:xfrm>
            <a:off x="13547" y="1154759"/>
            <a:ext cx="4025053" cy="250284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Clr>
                <a:schemeClr val="accent3"/>
              </a:buClr>
              <a:buFont typeface="Arial" panose="020B0604020202020204" pitchFamily="34" charset="0"/>
              <a:buChar char="•"/>
              <a:defRPr sz="1800" kern="1200" baseline="0">
                <a:solidFill>
                  <a:schemeClr val="tx1"/>
                </a:solidFill>
                <a:latin typeface="Body Level 1"/>
                <a:ea typeface="+mn-ea"/>
                <a:cs typeface="+mn-cs"/>
              </a:defRPr>
            </a:lvl1pPr>
            <a:lvl2pPr marL="685800" indent="-228600" algn="l" defTabSz="914400" rtl="0" eaLnBrk="1" latinLnBrk="0" hangingPunct="1">
              <a:lnSpc>
                <a:spcPct val="90000"/>
              </a:lnSpc>
              <a:spcBef>
                <a:spcPts val="500"/>
              </a:spcBef>
              <a:buClr>
                <a:schemeClr val="accent3"/>
              </a:buClr>
              <a:buSzPct val="100000"/>
              <a:buFont typeface="Wingdings" panose="05000000000000000000" pitchFamily="2" charset="2"/>
              <a:buChar char="§"/>
              <a:defRPr sz="1600" kern="1200" baseline="0">
                <a:solidFill>
                  <a:schemeClr val="tx1"/>
                </a:solidFill>
                <a:latin typeface="Body Level 2"/>
                <a:ea typeface="+mn-ea"/>
                <a:cs typeface="+mn-cs"/>
              </a:defRPr>
            </a:lvl2pPr>
            <a:lvl3pPr marL="1143000" indent="-228600" algn="l" defTabSz="914400" rtl="0" eaLnBrk="1" latinLnBrk="0" hangingPunct="1">
              <a:lnSpc>
                <a:spcPct val="90000"/>
              </a:lnSpc>
              <a:spcBef>
                <a:spcPts val="500"/>
              </a:spcBef>
              <a:buClr>
                <a:schemeClr val="accent3"/>
              </a:buClr>
              <a:buSzPct val="80000"/>
              <a:buFont typeface="Courier New" panose="02070309020205020404" pitchFamily="49" charset="0"/>
              <a:buChar char="o"/>
              <a:defRPr sz="1500" kern="1200" baseline="0">
                <a:solidFill>
                  <a:schemeClr val="tx1"/>
                </a:solidFill>
                <a:latin typeface="Body Level 3"/>
                <a:ea typeface="+mn-ea"/>
                <a:cs typeface="+mn-cs"/>
              </a:defRPr>
            </a:lvl3pPr>
            <a:lvl4pPr marL="1600200" indent="-228600" algn="l" defTabSz="914400" rtl="0" eaLnBrk="1" latinLnBrk="0" hangingPunct="1">
              <a:lnSpc>
                <a:spcPct val="90000"/>
              </a:lnSpc>
              <a:spcBef>
                <a:spcPts val="500"/>
              </a:spcBef>
              <a:buClr>
                <a:schemeClr val="accent3"/>
              </a:buClr>
              <a:buSzPct val="60000"/>
              <a:buFont typeface="Wingdings" panose="05000000000000000000" pitchFamily="2" charset="2"/>
              <a:buChar char="q"/>
              <a:defRPr sz="1400" kern="1200" baseline="0">
                <a:solidFill>
                  <a:schemeClr val="tx1"/>
                </a:solidFill>
                <a:latin typeface="Body Level 4"/>
                <a:ea typeface="+mn-ea"/>
                <a:cs typeface="+mn-cs"/>
              </a:defRPr>
            </a:lvl4pPr>
            <a:lvl5pPr marL="2057400" indent="-228600" algn="l" defTabSz="914400" rtl="0" eaLnBrk="1" latinLnBrk="0" hangingPunct="1">
              <a:lnSpc>
                <a:spcPct val="90000"/>
              </a:lnSpc>
              <a:spcBef>
                <a:spcPts val="500"/>
              </a:spcBef>
              <a:buClr>
                <a:schemeClr val="accent3"/>
              </a:buClr>
              <a:buFont typeface="Arial" panose="020B0604020202020204" pitchFamily="34" charset="0"/>
              <a:buChar char="-"/>
              <a:defRPr sz="1200" kern="1200" baseline="0">
                <a:solidFill>
                  <a:schemeClr val="tx1"/>
                </a:solidFill>
                <a:latin typeface="Body Level 5"/>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r>
              <a:rPr lang="en-US" dirty="0"/>
              <a:t>React Developer Tools lets you inspect the React component hierarchy, including component props and state</a:t>
            </a:r>
          </a:p>
        </p:txBody>
      </p:sp>
      <p:sp>
        <p:nvSpPr>
          <p:cNvPr id="4" name="Slide Number Placeholder 3">
            <a:extLst>
              <a:ext uri="{FF2B5EF4-FFF2-40B4-BE49-F238E27FC236}">
                <a16:creationId xmlns:a16="http://schemas.microsoft.com/office/drawing/2014/main" id="{EAC66583-0554-AF2B-97D4-51933FBC6333}"/>
              </a:ext>
            </a:extLst>
          </p:cNvPr>
          <p:cNvSpPr>
            <a:spLocks noGrp="1"/>
          </p:cNvSpPr>
          <p:nvPr>
            <p:ph type="sldNum" sz="quarter" idx="12"/>
          </p:nvPr>
        </p:nvSpPr>
        <p:spPr/>
        <p:txBody>
          <a:bodyPr/>
          <a:lstStyle/>
          <a:p>
            <a:fld id="{91496F9C-7FEE-48F2-A86C-DCFACBAB2156}" type="slidenum">
              <a:rPr lang="en-US" smtClean="0"/>
              <a:pPr/>
              <a:t>65</a:t>
            </a:fld>
            <a:endParaRPr lang="en-US"/>
          </a:p>
        </p:txBody>
      </p:sp>
    </p:spTree>
    <p:extLst>
      <p:ext uri="{BB962C8B-B14F-4D97-AF65-F5344CB8AC3E}">
        <p14:creationId xmlns:p14="http://schemas.microsoft.com/office/powerpoint/2010/main" val="3042657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19216-C630-40E6-950D-3726460C9248}"/>
              </a:ext>
            </a:extLst>
          </p:cNvPr>
          <p:cNvSpPr>
            <a:spLocks noGrp="1"/>
          </p:cNvSpPr>
          <p:nvPr>
            <p:ph type="title"/>
          </p:nvPr>
        </p:nvSpPr>
        <p:spPr/>
        <p:txBody>
          <a:bodyPr/>
          <a:lstStyle/>
          <a:p>
            <a:r>
              <a:rPr lang="en-IN" dirty="0"/>
              <a:t>React Developer Tools - Usage</a:t>
            </a:r>
          </a:p>
        </p:txBody>
      </p:sp>
      <p:sp>
        <p:nvSpPr>
          <p:cNvPr id="3" name="Content Placeholder 2">
            <a:extLst>
              <a:ext uri="{FF2B5EF4-FFF2-40B4-BE49-F238E27FC236}">
                <a16:creationId xmlns:a16="http://schemas.microsoft.com/office/drawing/2014/main" id="{CFAC261D-C575-4797-A41E-EC7B87FBAE20}"/>
              </a:ext>
            </a:extLst>
          </p:cNvPr>
          <p:cNvSpPr>
            <a:spLocks noGrp="1"/>
          </p:cNvSpPr>
          <p:nvPr>
            <p:ph idx="1"/>
          </p:nvPr>
        </p:nvSpPr>
        <p:spPr/>
        <p:txBody>
          <a:bodyPr/>
          <a:lstStyle/>
          <a:p>
            <a:r>
              <a:rPr lang="en-US" dirty="0"/>
              <a:t>Its popularly know as React </a:t>
            </a:r>
            <a:r>
              <a:rPr lang="en-US" dirty="0" err="1"/>
              <a:t>Devtools</a:t>
            </a:r>
            <a:endParaRPr lang="en-US" dirty="0"/>
          </a:p>
          <a:p>
            <a:r>
              <a:rPr lang="en-US" dirty="0"/>
              <a:t>It exists both as a browser extension (for Chrome and Firefox), and as a standalone app</a:t>
            </a:r>
          </a:p>
          <a:p>
            <a:r>
              <a:rPr lang="en-US" dirty="0"/>
              <a:t>The extension will light up on the websites using React</a:t>
            </a:r>
          </a:p>
          <a:p>
            <a:endParaRPr lang="en-US" dirty="0"/>
          </a:p>
          <a:p>
            <a:endParaRPr lang="en-US" dirty="0"/>
          </a:p>
          <a:p>
            <a:endParaRPr lang="en-US" dirty="0"/>
          </a:p>
          <a:p>
            <a:endParaRPr lang="en-US" dirty="0"/>
          </a:p>
          <a:p>
            <a:endParaRPr lang="en-IN" dirty="0"/>
          </a:p>
        </p:txBody>
      </p:sp>
      <p:pic>
        <p:nvPicPr>
          <p:cNvPr id="1030" name="Picture 6" descr="Extension icon becomes active">
            <a:extLst>
              <a:ext uri="{FF2B5EF4-FFF2-40B4-BE49-F238E27FC236}">
                <a16:creationId xmlns:a16="http://schemas.microsoft.com/office/drawing/2014/main" id="{6526E342-F0AA-48A4-ACE6-4AE622D2D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810000"/>
            <a:ext cx="8296468" cy="16764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A44FEE2-7278-A762-F479-E9D511757C41}"/>
              </a:ext>
            </a:extLst>
          </p:cNvPr>
          <p:cNvSpPr>
            <a:spLocks noGrp="1"/>
          </p:cNvSpPr>
          <p:nvPr>
            <p:ph type="sldNum" sz="quarter" idx="12"/>
          </p:nvPr>
        </p:nvSpPr>
        <p:spPr/>
        <p:txBody>
          <a:bodyPr/>
          <a:lstStyle/>
          <a:p>
            <a:fld id="{91496F9C-7FEE-48F2-A86C-DCFACBAB2156}" type="slidenum">
              <a:rPr lang="en-US" smtClean="0"/>
              <a:pPr/>
              <a:t>66</a:t>
            </a:fld>
            <a:endParaRPr lang="en-US"/>
          </a:p>
        </p:txBody>
      </p:sp>
    </p:spTree>
    <p:extLst>
      <p:ext uri="{BB962C8B-B14F-4D97-AF65-F5344CB8AC3E}">
        <p14:creationId xmlns:p14="http://schemas.microsoft.com/office/powerpoint/2010/main" val="14581659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6CDEA-B4EB-4D22-8EF7-1B7453E50AA5}"/>
              </a:ext>
            </a:extLst>
          </p:cNvPr>
          <p:cNvSpPr>
            <a:spLocks noGrp="1"/>
          </p:cNvSpPr>
          <p:nvPr>
            <p:ph type="title"/>
          </p:nvPr>
        </p:nvSpPr>
        <p:spPr/>
        <p:txBody>
          <a:bodyPr/>
          <a:lstStyle/>
          <a:p>
            <a:r>
              <a:rPr lang="en-IN" dirty="0"/>
              <a:t>React </a:t>
            </a:r>
            <a:r>
              <a:rPr lang="en-IN" dirty="0" err="1"/>
              <a:t>Devtools</a:t>
            </a:r>
            <a:r>
              <a:rPr lang="en-IN" dirty="0"/>
              <a:t> tab</a:t>
            </a:r>
          </a:p>
        </p:txBody>
      </p:sp>
      <p:sp>
        <p:nvSpPr>
          <p:cNvPr id="3" name="Content Placeholder 2">
            <a:extLst>
              <a:ext uri="{FF2B5EF4-FFF2-40B4-BE49-F238E27FC236}">
                <a16:creationId xmlns:a16="http://schemas.microsoft.com/office/drawing/2014/main" id="{E460A5DC-A825-40F3-A97D-C5785D17717B}"/>
              </a:ext>
            </a:extLst>
          </p:cNvPr>
          <p:cNvSpPr>
            <a:spLocks noGrp="1"/>
          </p:cNvSpPr>
          <p:nvPr>
            <p:ph idx="1"/>
          </p:nvPr>
        </p:nvSpPr>
        <p:spPr/>
        <p:txBody>
          <a:bodyPr/>
          <a:lstStyle/>
          <a:p>
            <a:r>
              <a:rPr lang="en-IN" dirty="0"/>
              <a:t>On the websites that use React, you will see a tab called React in Chrome Developer Tools</a:t>
            </a:r>
          </a:p>
          <a:p>
            <a:r>
              <a:rPr lang="en-US" dirty="0"/>
              <a:t>A quick way to bring up the </a:t>
            </a:r>
            <a:r>
              <a:rPr lang="en-US" dirty="0" err="1"/>
              <a:t>DevTools</a:t>
            </a:r>
            <a:r>
              <a:rPr lang="en-US" dirty="0"/>
              <a:t> is to right-click on the page and press Inspect</a:t>
            </a:r>
            <a:endParaRPr lang="en-IN" dirty="0"/>
          </a:p>
        </p:txBody>
      </p:sp>
      <p:pic>
        <p:nvPicPr>
          <p:cNvPr id="2050" name="Picture 2" descr="React tab in DevTools">
            <a:extLst>
              <a:ext uri="{FF2B5EF4-FFF2-40B4-BE49-F238E27FC236}">
                <a16:creationId xmlns:a16="http://schemas.microsoft.com/office/drawing/2014/main" id="{2BED066B-C390-4639-A7C3-252E4C3D7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399" y="3657600"/>
            <a:ext cx="7933663" cy="28416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72B06A4-03A7-1196-1D17-2304EF915E69}"/>
              </a:ext>
            </a:extLst>
          </p:cNvPr>
          <p:cNvSpPr>
            <a:spLocks noGrp="1"/>
          </p:cNvSpPr>
          <p:nvPr>
            <p:ph type="sldNum" sz="quarter" idx="12"/>
          </p:nvPr>
        </p:nvSpPr>
        <p:spPr/>
        <p:txBody>
          <a:bodyPr/>
          <a:lstStyle/>
          <a:p>
            <a:fld id="{91496F9C-7FEE-48F2-A86C-DCFACBAB2156}" type="slidenum">
              <a:rPr lang="en-US" smtClean="0"/>
              <a:pPr/>
              <a:t>67</a:t>
            </a:fld>
            <a:endParaRPr lang="en-US"/>
          </a:p>
        </p:txBody>
      </p:sp>
    </p:spTree>
    <p:extLst>
      <p:ext uri="{BB962C8B-B14F-4D97-AF65-F5344CB8AC3E}">
        <p14:creationId xmlns:p14="http://schemas.microsoft.com/office/powerpoint/2010/main" val="37744394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DF7D4-1A57-4D32-81E3-8D0248A54C97}"/>
              </a:ext>
            </a:extLst>
          </p:cNvPr>
          <p:cNvSpPr>
            <a:spLocks noGrp="1"/>
          </p:cNvSpPr>
          <p:nvPr>
            <p:ph type="title"/>
          </p:nvPr>
        </p:nvSpPr>
        <p:spPr/>
        <p:txBody>
          <a:bodyPr/>
          <a:lstStyle/>
          <a:p>
            <a:r>
              <a:rPr lang="en-IN" dirty="0"/>
              <a:t>Inspecting use case 2 components with </a:t>
            </a:r>
            <a:r>
              <a:rPr lang="en-IN" dirty="0" err="1"/>
              <a:t>Devtools</a:t>
            </a:r>
            <a:endParaRPr lang="en-IN" dirty="0"/>
          </a:p>
        </p:txBody>
      </p:sp>
      <p:sp>
        <p:nvSpPr>
          <p:cNvPr id="3" name="Content Placeholder 2">
            <a:extLst>
              <a:ext uri="{FF2B5EF4-FFF2-40B4-BE49-F238E27FC236}">
                <a16:creationId xmlns:a16="http://schemas.microsoft.com/office/drawing/2014/main" id="{EF8271CE-D8B4-4BAE-817E-BC15839A18A6}"/>
              </a:ext>
            </a:extLst>
          </p:cNvPr>
          <p:cNvSpPr>
            <a:spLocks noGrp="1"/>
          </p:cNvSpPr>
          <p:nvPr>
            <p:ph idx="1"/>
          </p:nvPr>
        </p:nvSpPr>
        <p:spPr/>
        <p:txBody>
          <a:bodyPr/>
          <a:lstStyle/>
          <a:p>
            <a:r>
              <a:rPr lang="en-IN" dirty="0" err="1"/>
              <a:t>Devtools</a:t>
            </a:r>
            <a:r>
              <a:rPr lang="en-IN" dirty="0"/>
              <a:t> showing the components hierarchy for use case 2 (also showing the current state/props of </a:t>
            </a:r>
            <a:r>
              <a:rPr lang="en-IN" dirty="0" err="1"/>
              <a:t>CustomerForm</a:t>
            </a:r>
            <a:r>
              <a:rPr lang="en-IN" dirty="0"/>
              <a:t>)</a:t>
            </a:r>
          </a:p>
        </p:txBody>
      </p:sp>
      <p:pic>
        <p:nvPicPr>
          <p:cNvPr id="4" name="Picture 3">
            <a:extLst>
              <a:ext uri="{FF2B5EF4-FFF2-40B4-BE49-F238E27FC236}">
                <a16:creationId xmlns:a16="http://schemas.microsoft.com/office/drawing/2014/main" id="{30996F41-95D0-40ED-A33A-FDD51020544A}"/>
              </a:ext>
            </a:extLst>
          </p:cNvPr>
          <p:cNvPicPr>
            <a:picLocks noChangeAspect="1"/>
          </p:cNvPicPr>
          <p:nvPr/>
        </p:nvPicPr>
        <p:blipFill>
          <a:blip r:embed="rId2"/>
          <a:stretch>
            <a:fillRect/>
          </a:stretch>
        </p:blipFill>
        <p:spPr>
          <a:xfrm>
            <a:off x="152400" y="2057400"/>
            <a:ext cx="9254366" cy="4385226"/>
          </a:xfrm>
          <a:prstGeom prst="rect">
            <a:avLst/>
          </a:prstGeom>
        </p:spPr>
      </p:pic>
      <p:sp>
        <p:nvSpPr>
          <p:cNvPr id="5" name="Slide Number Placeholder 4">
            <a:extLst>
              <a:ext uri="{FF2B5EF4-FFF2-40B4-BE49-F238E27FC236}">
                <a16:creationId xmlns:a16="http://schemas.microsoft.com/office/drawing/2014/main" id="{06C4D7E9-00C5-0DD9-AAD5-19CAB8BFB12D}"/>
              </a:ext>
            </a:extLst>
          </p:cNvPr>
          <p:cNvSpPr>
            <a:spLocks noGrp="1"/>
          </p:cNvSpPr>
          <p:nvPr>
            <p:ph type="sldNum" sz="quarter" idx="12"/>
          </p:nvPr>
        </p:nvSpPr>
        <p:spPr/>
        <p:txBody>
          <a:bodyPr/>
          <a:lstStyle/>
          <a:p>
            <a:fld id="{91496F9C-7FEE-48F2-A86C-DCFACBAB2156}" type="slidenum">
              <a:rPr lang="en-US" smtClean="0"/>
              <a:pPr/>
              <a:t>68</a:t>
            </a:fld>
            <a:endParaRPr lang="en-US"/>
          </a:p>
        </p:txBody>
      </p:sp>
    </p:spTree>
    <p:extLst>
      <p:ext uri="{BB962C8B-B14F-4D97-AF65-F5344CB8AC3E}">
        <p14:creationId xmlns:p14="http://schemas.microsoft.com/office/powerpoint/2010/main" val="4196525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CFB0-C5F4-48D1-A4BD-DC606D16D85B}"/>
              </a:ext>
            </a:extLst>
          </p:cNvPr>
          <p:cNvSpPr>
            <a:spLocks noGrp="1"/>
          </p:cNvSpPr>
          <p:nvPr>
            <p:ph type="title"/>
          </p:nvPr>
        </p:nvSpPr>
        <p:spPr/>
        <p:txBody>
          <a:bodyPr/>
          <a:lstStyle/>
          <a:p>
            <a:r>
              <a:rPr lang="en-US" dirty="0"/>
              <a:t>Module 1 Overview</a:t>
            </a:r>
          </a:p>
        </p:txBody>
      </p:sp>
      <p:sp>
        <p:nvSpPr>
          <p:cNvPr id="3" name="Content Placeholder 2">
            <a:extLst>
              <a:ext uri="{FF2B5EF4-FFF2-40B4-BE49-F238E27FC236}">
                <a16:creationId xmlns:a16="http://schemas.microsoft.com/office/drawing/2014/main" id="{304DA600-918A-4084-AEFA-21BAD72F60CC}"/>
              </a:ext>
            </a:extLst>
          </p:cNvPr>
          <p:cNvSpPr>
            <a:spLocks noGrp="1"/>
          </p:cNvSpPr>
          <p:nvPr>
            <p:ph idx="1"/>
          </p:nvPr>
        </p:nvSpPr>
        <p:spPr>
          <a:xfrm>
            <a:off x="324091" y="1576701"/>
            <a:ext cx="8743709" cy="4593310"/>
          </a:xfrm>
        </p:spPr>
        <p:txBody>
          <a:bodyPr>
            <a:normAutofit lnSpcReduction="10000"/>
          </a:bodyPr>
          <a:lstStyle/>
          <a:p>
            <a:r>
              <a:rPr lang="en-US" dirty="0"/>
              <a:t>As part of this module, we will cover the most important and basic concepts of react. These concepts form the building block of any react application</a:t>
            </a:r>
          </a:p>
          <a:p>
            <a:r>
              <a:rPr lang="en-US" dirty="0"/>
              <a:t>The basic concepts that would be covered in this module are</a:t>
            </a:r>
          </a:p>
          <a:p>
            <a:pPr lvl="1"/>
            <a:r>
              <a:rPr lang="en-US" sz="1800" dirty="0">
                <a:latin typeface="Body Level 1"/>
              </a:rPr>
              <a:t>Components</a:t>
            </a:r>
          </a:p>
          <a:p>
            <a:pPr lvl="1"/>
            <a:r>
              <a:rPr lang="en-US" sz="1800" dirty="0">
                <a:latin typeface="Body Level 1"/>
              </a:rPr>
              <a:t>JSX syntax</a:t>
            </a:r>
          </a:p>
          <a:p>
            <a:pPr lvl="1"/>
            <a:r>
              <a:rPr lang="en-US" sz="1800" dirty="0">
                <a:latin typeface="Body Level 1"/>
              </a:rPr>
              <a:t>Props and prop handling</a:t>
            </a:r>
          </a:p>
          <a:p>
            <a:pPr lvl="1"/>
            <a:r>
              <a:rPr lang="en-US" sz="1800" dirty="0">
                <a:latin typeface="Body Level 1"/>
              </a:rPr>
              <a:t>State and updating state</a:t>
            </a:r>
          </a:p>
          <a:p>
            <a:pPr lvl="1"/>
            <a:r>
              <a:rPr lang="en-US" sz="1800" dirty="0">
                <a:latin typeface="Body Level 1"/>
              </a:rPr>
              <a:t>Basic component hierarchy</a:t>
            </a:r>
          </a:p>
          <a:p>
            <a:pPr lvl="1"/>
            <a:r>
              <a:rPr lang="en-US" sz="1800" dirty="0">
                <a:latin typeface="Body Level 1"/>
              </a:rPr>
              <a:t>Component Lifecycle</a:t>
            </a:r>
          </a:p>
          <a:p>
            <a:pPr lvl="1"/>
            <a:r>
              <a:rPr lang="en-US" sz="1800" dirty="0">
                <a:latin typeface="Body Level 1"/>
              </a:rPr>
              <a:t>Common lifecycle methods</a:t>
            </a:r>
          </a:p>
          <a:p>
            <a:pPr lvl="1"/>
            <a:r>
              <a:rPr lang="en-US" sz="1800" dirty="0">
                <a:latin typeface="Body Level 1"/>
              </a:rPr>
              <a:t>Best practices for state updates</a:t>
            </a:r>
          </a:p>
          <a:p>
            <a:pPr lvl="1"/>
            <a:r>
              <a:rPr lang="en-US" sz="1800" dirty="0">
                <a:latin typeface="Body Level 1"/>
              </a:rPr>
              <a:t>Interactive components (Event Handling)</a:t>
            </a:r>
          </a:p>
          <a:p>
            <a:pPr lvl="1"/>
            <a:endParaRPr lang="en-US" sz="1800" dirty="0">
              <a:latin typeface="Body Level 1"/>
            </a:endParaRPr>
          </a:p>
          <a:p>
            <a:endParaRPr lang="en-US" dirty="0"/>
          </a:p>
          <a:p>
            <a:endParaRPr lang="en-US" dirty="0"/>
          </a:p>
          <a:p>
            <a:pPr marL="0" indent="0">
              <a:buNone/>
            </a:pPr>
            <a:endParaRPr lang="en-US" dirty="0"/>
          </a:p>
          <a:p>
            <a:endParaRPr lang="en-US" altLang="en-US" dirty="0">
              <a:cs typeface="Arial" panose="020B0604020202020204" pitchFamily="34" charset="0"/>
            </a:endParaRPr>
          </a:p>
          <a:p>
            <a:pPr marL="0" indent="0">
              <a:buNone/>
            </a:pPr>
            <a:endParaRPr lang="en-US" dirty="0"/>
          </a:p>
        </p:txBody>
      </p:sp>
      <p:sp>
        <p:nvSpPr>
          <p:cNvPr id="4" name="Slide Number Placeholder 3">
            <a:extLst>
              <a:ext uri="{FF2B5EF4-FFF2-40B4-BE49-F238E27FC236}">
                <a16:creationId xmlns:a16="http://schemas.microsoft.com/office/drawing/2014/main" id="{BA16C119-273A-58D1-7CAE-2BA50A716962}"/>
              </a:ext>
            </a:extLst>
          </p:cNvPr>
          <p:cNvSpPr>
            <a:spLocks noGrp="1"/>
          </p:cNvSpPr>
          <p:nvPr>
            <p:ph type="sldNum" sz="quarter" idx="12"/>
          </p:nvPr>
        </p:nvSpPr>
        <p:spPr/>
        <p:txBody>
          <a:bodyPr/>
          <a:lstStyle/>
          <a:p>
            <a:fld id="{91496F9C-7FEE-48F2-A86C-DCFACBAB2156}" type="slidenum">
              <a:rPr lang="en-US" smtClean="0"/>
              <a:pPr/>
              <a:t>6</a:t>
            </a:fld>
            <a:endParaRPr lang="en-US"/>
          </a:p>
        </p:txBody>
      </p:sp>
    </p:spTree>
    <p:extLst>
      <p:ext uri="{BB962C8B-B14F-4D97-AF65-F5344CB8AC3E}">
        <p14:creationId xmlns:p14="http://schemas.microsoft.com/office/powerpoint/2010/main" val="13122675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E8C7-66FD-48D7-BB9E-395D9347526F}"/>
              </a:ext>
            </a:extLst>
          </p:cNvPr>
          <p:cNvSpPr>
            <a:spLocks noGrp="1"/>
          </p:cNvSpPr>
          <p:nvPr>
            <p:ph type="ctrTitle"/>
          </p:nvPr>
        </p:nvSpPr>
        <p:spPr/>
        <p:txBody>
          <a:bodyPr/>
          <a:lstStyle/>
          <a:p>
            <a:r>
              <a:rPr lang="en-US" dirty="0"/>
              <a:t>Module 3 – React Router, Http and Forms</a:t>
            </a:r>
          </a:p>
        </p:txBody>
      </p:sp>
      <p:sp>
        <p:nvSpPr>
          <p:cNvPr id="3" name="Subtitle 2">
            <a:extLst>
              <a:ext uri="{FF2B5EF4-FFF2-40B4-BE49-F238E27FC236}">
                <a16:creationId xmlns:a16="http://schemas.microsoft.com/office/drawing/2014/main" id="{A12591F2-B18D-48A7-8D62-41250DCCCE2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88639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08CE-D734-4365-84DA-6E43F9805E5A}"/>
              </a:ext>
            </a:extLst>
          </p:cNvPr>
          <p:cNvSpPr>
            <a:spLocks noGrp="1"/>
          </p:cNvSpPr>
          <p:nvPr>
            <p:ph type="title"/>
          </p:nvPr>
        </p:nvSpPr>
        <p:spPr/>
        <p:txBody>
          <a:bodyPr/>
          <a:lstStyle/>
          <a:p>
            <a:r>
              <a:rPr lang="en-US">
                <a:latin typeface="Body Level 1"/>
              </a:rPr>
              <a:t>Module 3 </a:t>
            </a:r>
            <a:r>
              <a:rPr lang="en-US" dirty="0">
                <a:latin typeface="Body Level 1"/>
              </a:rPr>
              <a:t>– React advanced concepts</a:t>
            </a:r>
          </a:p>
        </p:txBody>
      </p:sp>
      <p:sp>
        <p:nvSpPr>
          <p:cNvPr id="113" name="TextBox 112">
            <a:extLst>
              <a:ext uri="{FF2B5EF4-FFF2-40B4-BE49-F238E27FC236}">
                <a16:creationId xmlns:a16="http://schemas.microsoft.com/office/drawing/2014/main" id="{C37CE2DB-C1BC-4E74-8788-D1CCCFC271F9}"/>
              </a:ext>
            </a:extLst>
          </p:cNvPr>
          <p:cNvSpPr txBox="1"/>
          <p:nvPr/>
        </p:nvSpPr>
        <p:spPr>
          <a:xfrm>
            <a:off x="284909" y="6166451"/>
            <a:ext cx="2924947" cy="523220"/>
          </a:xfrm>
          <a:prstGeom prst="rect">
            <a:avLst/>
          </a:prstGeom>
          <a:noFill/>
          <a:ln w="3175">
            <a:solidFill>
              <a:schemeClr val="tx1"/>
            </a:solidFill>
          </a:ln>
        </p:spPr>
        <p:txBody>
          <a:bodyPr wrap="square" rtlCol="0">
            <a:spAutoFit/>
          </a:bodyPr>
          <a:lstStyle/>
          <a:p>
            <a:r>
              <a:rPr lang="en-US" sz="1400" b="1" dirty="0">
                <a:latin typeface="Body Level 1"/>
                <a:cs typeface="Calibri" panose="020F0502020204030204" pitchFamily="34" charset="0"/>
              </a:rPr>
              <a:t>IDE</a:t>
            </a:r>
            <a:r>
              <a:rPr lang="en-US" sz="1400" dirty="0">
                <a:latin typeface="Body Level 1"/>
                <a:cs typeface="Calibri" panose="020F0502020204030204" pitchFamily="34" charset="0"/>
              </a:rPr>
              <a:t> : Visual Studio Code</a:t>
            </a:r>
          </a:p>
          <a:p>
            <a:r>
              <a:rPr lang="en-US" sz="1400" b="1" dirty="0">
                <a:latin typeface="Body Level 1"/>
                <a:cs typeface="Calibri" panose="020F0502020204030204" pitchFamily="34" charset="0"/>
              </a:rPr>
              <a:t>Browser</a:t>
            </a:r>
            <a:r>
              <a:rPr lang="en-US" sz="1400" dirty="0">
                <a:latin typeface="Body Level 1"/>
                <a:cs typeface="Calibri" panose="020F0502020204030204" pitchFamily="34" charset="0"/>
              </a:rPr>
              <a:t>: Google Chrome</a:t>
            </a:r>
          </a:p>
        </p:txBody>
      </p:sp>
      <p:sp>
        <p:nvSpPr>
          <p:cNvPr id="78" name="Rectangle: Rounded Corners 77">
            <a:extLst>
              <a:ext uri="{FF2B5EF4-FFF2-40B4-BE49-F238E27FC236}">
                <a16:creationId xmlns:a16="http://schemas.microsoft.com/office/drawing/2014/main" id="{86D9A961-186F-425E-A1C2-C475C431DE37}"/>
              </a:ext>
            </a:extLst>
          </p:cNvPr>
          <p:cNvSpPr/>
          <p:nvPr/>
        </p:nvSpPr>
        <p:spPr>
          <a:xfrm>
            <a:off x="2675585" y="3634263"/>
            <a:ext cx="2353615" cy="109424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Body Level 1"/>
              <a:cs typeface="Calibri" panose="020F0502020204030204" pitchFamily="34" charset="0"/>
            </a:endParaRPr>
          </a:p>
          <a:p>
            <a:pPr algn="ctr"/>
            <a:r>
              <a:rPr lang="en-US" sz="1600" dirty="0">
                <a:solidFill>
                  <a:schemeClr val="bg1"/>
                </a:solidFill>
                <a:latin typeface="Body Level 1"/>
                <a:cs typeface="Calibri" panose="020F0502020204030204" pitchFamily="34" charset="0"/>
              </a:rPr>
              <a:t>Use Case 2</a:t>
            </a:r>
          </a:p>
          <a:p>
            <a:pPr algn="ctr"/>
            <a:r>
              <a:rPr lang="en-US" sz="1600" dirty="0">
                <a:solidFill>
                  <a:schemeClr val="bg1"/>
                </a:solidFill>
                <a:latin typeface="Body Level 1"/>
                <a:cs typeface="Calibri" panose="020F0502020204030204" pitchFamily="34" charset="0"/>
              </a:rPr>
              <a:t>A full app to manage customers and view their account details</a:t>
            </a:r>
          </a:p>
          <a:p>
            <a:pPr algn="ctr"/>
            <a:endParaRPr lang="en-US" dirty="0">
              <a:solidFill>
                <a:schemeClr val="bg1"/>
              </a:solidFill>
              <a:latin typeface="Body Level 1"/>
              <a:cs typeface="Calibri" panose="020F0502020204030204" pitchFamily="34" charset="0"/>
            </a:endParaRPr>
          </a:p>
        </p:txBody>
      </p:sp>
      <p:grpSp>
        <p:nvGrpSpPr>
          <p:cNvPr id="114" name="Group 113">
            <a:extLst>
              <a:ext uri="{FF2B5EF4-FFF2-40B4-BE49-F238E27FC236}">
                <a16:creationId xmlns:a16="http://schemas.microsoft.com/office/drawing/2014/main" id="{4A5E4DBF-F6EB-4D34-AF73-1EB2E2A35E80}"/>
              </a:ext>
            </a:extLst>
          </p:cNvPr>
          <p:cNvGrpSpPr/>
          <p:nvPr/>
        </p:nvGrpSpPr>
        <p:grpSpPr>
          <a:xfrm>
            <a:off x="152400" y="1007582"/>
            <a:ext cx="4760386" cy="3793019"/>
            <a:chOff x="117504" y="1521805"/>
            <a:chExt cx="5257305" cy="3836877"/>
          </a:xfrm>
        </p:grpSpPr>
        <p:sp>
          <p:nvSpPr>
            <p:cNvPr id="77" name="Rectangle: Rounded Corners 76">
              <a:extLst>
                <a:ext uri="{FF2B5EF4-FFF2-40B4-BE49-F238E27FC236}">
                  <a16:creationId xmlns:a16="http://schemas.microsoft.com/office/drawing/2014/main" id="{0FAD2F6E-8D24-4A84-BFF0-62184D6225BF}"/>
                </a:ext>
              </a:extLst>
            </p:cNvPr>
            <p:cNvSpPr/>
            <p:nvPr/>
          </p:nvSpPr>
          <p:spPr>
            <a:xfrm>
              <a:off x="117504" y="4130056"/>
              <a:ext cx="2019702" cy="12286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Body Level 1"/>
                  <a:cs typeface="Calibri" panose="020F0502020204030204" pitchFamily="34" charset="0"/>
                </a:rPr>
                <a:t>Module 3 </a:t>
              </a:r>
            </a:p>
            <a:p>
              <a:pPr algn="ctr"/>
              <a:r>
                <a:rPr lang="en-US" sz="1600" dirty="0">
                  <a:solidFill>
                    <a:schemeClr val="bg1"/>
                  </a:solidFill>
                  <a:latin typeface="Body Level 1"/>
                  <a:cs typeface="Calibri" panose="020F0502020204030204" pitchFamily="34" charset="0"/>
                </a:rPr>
                <a:t>React – Router, Http and Forms</a:t>
              </a:r>
            </a:p>
          </p:txBody>
        </p:sp>
        <p:sp>
          <p:nvSpPr>
            <p:cNvPr id="111" name="TextBox 110">
              <a:extLst>
                <a:ext uri="{FF2B5EF4-FFF2-40B4-BE49-F238E27FC236}">
                  <a16:creationId xmlns:a16="http://schemas.microsoft.com/office/drawing/2014/main" id="{12405B6A-1CCB-4BB7-B586-8C87579D14F7}"/>
                </a:ext>
              </a:extLst>
            </p:cNvPr>
            <p:cNvSpPr txBox="1"/>
            <p:nvPr/>
          </p:nvSpPr>
          <p:spPr>
            <a:xfrm>
              <a:off x="5029240" y="1521805"/>
              <a:ext cx="345569" cy="373603"/>
            </a:xfrm>
            <a:prstGeom prst="rect">
              <a:avLst/>
            </a:prstGeom>
            <a:noFill/>
          </p:spPr>
          <p:txBody>
            <a:bodyPr wrap="none" rtlCol="0">
              <a:spAutoFit/>
            </a:bodyPr>
            <a:lstStyle/>
            <a:p>
              <a:r>
                <a:rPr lang="en-US" dirty="0">
                  <a:solidFill>
                    <a:schemeClr val="bg1"/>
                  </a:solidFill>
                  <a:latin typeface="Body Level 1"/>
                  <a:cs typeface="Calibri" panose="020F0502020204030204" pitchFamily="34" charset="0"/>
                </a:rPr>
                <a:t>2</a:t>
              </a:r>
            </a:p>
          </p:txBody>
        </p:sp>
      </p:grpSp>
      <p:sp>
        <p:nvSpPr>
          <p:cNvPr id="3" name="Rectangle 2">
            <a:extLst>
              <a:ext uri="{FF2B5EF4-FFF2-40B4-BE49-F238E27FC236}">
                <a16:creationId xmlns:a16="http://schemas.microsoft.com/office/drawing/2014/main" id="{A3AD5077-C76D-4E07-A324-630E2A6046F3}"/>
              </a:ext>
            </a:extLst>
          </p:cNvPr>
          <p:cNvSpPr/>
          <p:nvPr/>
        </p:nvSpPr>
        <p:spPr>
          <a:xfrm>
            <a:off x="284909" y="5835870"/>
            <a:ext cx="2924947" cy="33058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latin typeface="Body Level 1"/>
                <a:cs typeface="Calibri" panose="020F0502020204030204" pitchFamily="34" charset="0"/>
              </a:rPr>
              <a:t>S/W Requirements</a:t>
            </a:r>
            <a:endParaRPr lang="en-GB" sz="1400" b="1" dirty="0">
              <a:solidFill>
                <a:schemeClr val="tx2"/>
              </a:solidFill>
              <a:latin typeface="Body Level 1"/>
              <a:cs typeface="Calibri" panose="020F0502020204030204" pitchFamily="34" charset="0"/>
            </a:endParaRPr>
          </a:p>
        </p:txBody>
      </p:sp>
      <p:sp>
        <p:nvSpPr>
          <p:cNvPr id="24" name="Speech Bubble: Oval 23">
            <a:extLst>
              <a:ext uri="{FF2B5EF4-FFF2-40B4-BE49-F238E27FC236}">
                <a16:creationId xmlns:a16="http://schemas.microsoft.com/office/drawing/2014/main" id="{FE2A6C49-0619-4805-BB2E-6DC55E3116F5}"/>
              </a:ext>
            </a:extLst>
          </p:cNvPr>
          <p:cNvSpPr/>
          <p:nvPr/>
        </p:nvSpPr>
        <p:spPr>
          <a:xfrm>
            <a:off x="118000" y="1745696"/>
            <a:ext cx="2331038" cy="988626"/>
          </a:xfrm>
          <a:prstGeom prst="wedgeEllipseCallout">
            <a:avLst>
              <a:gd name="adj1" fmla="val -10375"/>
              <a:gd name="adj2" fmla="val 131926"/>
            </a:avLst>
          </a:prstGeom>
          <a:solidFill>
            <a:srgbClr val="F9FC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ody Level 1"/>
                <a:cs typeface="Calibri" panose="020F0502020204030204" pitchFamily="34" charset="0"/>
              </a:rPr>
              <a:t>A </a:t>
            </a:r>
            <a:r>
              <a:rPr lang="en-US" sz="1400" dirty="0" err="1">
                <a:solidFill>
                  <a:schemeClr val="tx1"/>
                </a:solidFill>
                <a:latin typeface="Body Level 1"/>
                <a:cs typeface="Calibri" panose="020F0502020204030204" pitchFamily="34" charset="0"/>
              </a:rPr>
              <a:t>webapp</a:t>
            </a:r>
            <a:r>
              <a:rPr lang="en-US" sz="1400" dirty="0">
                <a:solidFill>
                  <a:schemeClr val="tx1"/>
                </a:solidFill>
                <a:latin typeface="Body Level 1"/>
                <a:cs typeface="Calibri" panose="020F0502020204030204" pitchFamily="34" charset="0"/>
              </a:rPr>
              <a:t> with multiple pages that can talk to the backend services</a:t>
            </a:r>
          </a:p>
        </p:txBody>
      </p:sp>
      <p:grpSp>
        <p:nvGrpSpPr>
          <p:cNvPr id="11" name="Group 10">
            <a:extLst>
              <a:ext uri="{FF2B5EF4-FFF2-40B4-BE49-F238E27FC236}">
                <a16:creationId xmlns:a16="http://schemas.microsoft.com/office/drawing/2014/main" id="{EB6FA7DE-AD15-4724-92E8-CDA68B36D559}"/>
              </a:ext>
            </a:extLst>
          </p:cNvPr>
          <p:cNvGrpSpPr/>
          <p:nvPr/>
        </p:nvGrpSpPr>
        <p:grpSpPr>
          <a:xfrm>
            <a:off x="2819400" y="1471855"/>
            <a:ext cx="6553652" cy="1167978"/>
            <a:chOff x="3284748" y="4649564"/>
            <a:chExt cx="6730505" cy="1099026"/>
          </a:xfrm>
        </p:grpSpPr>
        <p:sp>
          <p:nvSpPr>
            <p:cNvPr id="32" name="Rectangle: Rounded Corners 31">
              <a:extLst>
                <a:ext uri="{FF2B5EF4-FFF2-40B4-BE49-F238E27FC236}">
                  <a16:creationId xmlns:a16="http://schemas.microsoft.com/office/drawing/2014/main" id="{4BC9D960-58C1-4F32-8BB6-9FA94F1728CC}"/>
                </a:ext>
              </a:extLst>
            </p:cNvPr>
            <p:cNvSpPr/>
            <p:nvPr/>
          </p:nvSpPr>
          <p:spPr>
            <a:xfrm>
              <a:off x="3284748" y="4649564"/>
              <a:ext cx="1749005" cy="109902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Body Level 1"/>
                  <a:cs typeface="Calibri" panose="020F0502020204030204" pitchFamily="34" charset="0"/>
                </a:rPr>
                <a:t>URL routing, Benefits, React Router</a:t>
              </a:r>
            </a:p>
          </p:txBody>
        </p:sp>
        <p:sp>
          <p:nvSpPr>
            <p:cNvPr id="35" name="Rectangle: Rounded Corners 34">
              <a:extLst>
                <a:ext uri="{FF2B5EF4-FFF2-40B4-BE49-F238E27FC236}">
                  <a16:creationId xmlns:a16="http://schemas.microsoft.com/office/drawing/2014/main" id="{024DCEEE-291F-4A5C-A32D-5C45132615A4}"/>
                </a:ext>
              </a:extLst>
            </p:cNvPr>
            <p:cNvSpPr/>
            <p:nvPr/>
          </p:nvSpPr>
          <p:spPr>
            <a:xfrm>
              <a:off x="5571026" y="4677032"/>
              <a:ext cx="1832072" cy="104409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Body Level 1"/>
                  <a:cs typeface="Calibri" panose="020F0502020204030204" pitchFamily="34" charset="0"/>
                </a:rPr>
                <a:t>Routes mapping, Navigation, Route params</a:t>
              </a:r>
            </a:p>
          </p:txBody>
        </p:sp>
        <p:sp>
          <p:nvSpPr>
            <p:cNvPr id="36" name="Rectangle: Rounded Corners 35">
              <a:extLst>
                <a:ext uri="{FF2B5EF4-FFF2-40B4-BE49-F238E27FC236}">
                  <a16:creationId xmlns:a16="http://schemas.microsoft.com/office/drawing/2014/main" id="{50F4F333-3876-4724-8D55-D2C6CA3A9073}"/>
                </a:ext>
              </a:extLst>
            </p:cNvPr>
            <p:cNvSpPr/>
            <p:nvPr/>
          </p:nvSpPr>
          <p:spPr>
            <a:xfrm>
              <a:off x="7902333" y="4664204"/>
              <a:ext cx="2112920" cy="104409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Body Level 1"/>
                <a:cs typeface="Calibri" panose="020F0502020204030204" pitchFamily="34" charset="0"/>
              </a:endParaRPr>
            </a:p>
            <a:p>
              <a:pPr algn="ctr"/>
              <a:r>
                <a:rPr lang="en-US" sz="1600" dirty="0">
                  <a:solidFill>
                    <a:schemeClr val="bg1"/>
                  </a:solidFill>
                  <a:latin typeface="Body Level 1"/>
                  <a:cs typeface="Calibri" panose="020F0502020204030204" pitchFamily="34" charset="0"/>
                </a:rPr>
                <a:t>Consuming REST in React, General concepts, ideas</a:t>
              </a:r>
            </a:p>
            <a:p>
              <a:pPr algn="ctr"/>
              <a:endParaRPr lang="en-US" sz="1600" dirty="0">
                <a:solidFill>
                  <a:schemeClr val="bg1"/>
                </a:solidFill>
                <a:latin typeface="Body Level 1"/>
                <a:cs typeface="Calibri" panose="020F0502020204030204" pitchFamily="34" charset="0"/>
              </a:endParaRPr>
            </a:p>
          </p:txBody>
        </p:sp>
        <p:sp>
          <p:nvSpPr>
            <p:cNvPr id="37" name="Arrow: Right 36">
              <a:extLst>
                <a:ext uri="{FF2B5EF4-FFF2-40B4-BE49-F238E27FC236}">
                  <a16:creationId xmlns:a16="http://schemas.microsoft.com/office/drawing/2014/main" id="{7CA27DB9-5994-45DF-BD43-70172D20A861}"/>
                </a:ext>
              </a:extLst>
            </p:cNvPr>
            <p:cNvSpPr/>
            <p:nvPr/>
          </p:nvSpPr>
          <p:spPr>
            <a:xfrm>
              <a:off x="5044957" y="4995405"/>
              <a:ext cx="536867" cy="337994"/>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ody Level 1"/>
              </a:endParaRPr>
            </a:p>
          </p:txBody>
        </p:sp>
        <p:sp>
          <p:nvSpPr>
            <p:cNvPr id="38" name="Arrow: Right 37">
              <a:extLst>
                <a:ext uri="{FF2B5EF4-FFF2-40B4-BE49-F238E27FC236}">
                  <a16:creationId xmlns:a16="http://schemas.microsoft.com/office/drawing/2014/main" id="{627ECF95-85FE-4CE9-8D81-DB754FAE503A}"/>
                </a:ext>
              </a:extLst>
            </p:cNvPr>
            <p:cNvSpPr/>
            <p:nvPr/>
          </p:nvSpPr>
          <p:spPr>
            <a:xfrm>
              <a:off x="7403504" y="4995405"/>
              <a:ext cx="525664" cy="340671"/>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ody Level 1"/>
              </a:endParaRPr>
            </a:p>
          </p:txBody>
        </p:sp>
      </p:grpSp>
      <p:sp>
        <p:nvSpPr>
          <p:cNvPr id="34" name="Speech Bubble: Oval 33">
            <a:extLst>
              <a:ext uri="{FF2B5EF4-FFF2-40B4-BE49-F238E27FC236}">
                <a16:creationId xmlns:a16="http://schemas.microsoft.com/office/drawing/2014/main" id="{7945FE48-896B-47E4-B329-44143EB05AE5}"/>
              </a:ext>
            </a:extLst>
          </p:cNvPr>
          <p:cNvSpPr/>
          <p:nvPr/>
        </p:nvSpPr>
        <p:spPr>
          <a:xfrm>
            <a:off x="3864367" y="5288786"/>
            <a:ext cx="1783932" cy="650240"/>
          </a:xfrm>
          <a:prstGeom prst="wedgeEllipseCallout">
            <a:avLst>
              <a:gd name="adj1" fmla="val -57982"/>
              <a:gd name="adj2" fmla="val -130534"/>
            </a:avLst>
          </a:prstGeom>
          <a:solidFill>
            <a:srgbClr val="F9FC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ody Level 1"/>
                <a:cs typeface="Calibri" panose="020F0502020204030204" pitchFamily="34" charset="0"/>
              </a:rPr>
              <a:t>Cheat Sheet for React</a:t>
            </a:r>
          </a:p>
        </p:txBody>
      </p:sp>
      <p:sp>
        <p:nvSpPr>
          <p:cNvPr id="44" name="Rectangle: Rounded Corners 43">
            <a:extLst>
              <a:ext uri="{FF2B5EF4-FFF2-40B4-BE49-F238E27FC236}">
                <a16:creationId xmlns:a16="http://schemas.microsoft.com/office/drawing/2014/main" id="{6B82C8C9-11EE-4206-A2F2-A01B2668B9FE}"/>
              </a:ext>
            </a:extLst>
          </p:cNvPr>
          <p:cNvSpPr/>
          <p:nvPr/>
        </p:nvSpPr>
        <p:spPr>
          <a:xfrm>
            <a:off x="7380760" y="3429000"/>
            <a:ext cx="2057400" cy="8994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latin typeface="Body Level 1"/>
                <a:cs typeface="Calibri" panose="020F0502020204030204" pitchFamily="34" charset="0"/>
              </a:rPr>
              <a:t>Axios</a:t>
            </a:r>
            <a:r>
              <a:rPr lang="en-US" sz="1600" dirty="0">
                <a:solidFill>
                  <a:schemeClr val="bg1"/>
                </a:solidFill>
                <a:latin typeface="Body Level 1"/>
                <a:cs typeface="Calibri" panose="020F0502020204030204" pitchFamily="34" charset="0"/>
              </a:rPr>
              <a:t> for REST </a:t>
            </a:r>
            <a:r>
              <a:rPr lang="en-US" sz="1600" dirty="0" err="1">
                <a:solidFill>
                  <a:schemeClr val="bg1"/>
                </a:solidFill>
                <a:latin typeface="Body Level 1"/>
                <a:cs typeface="Calibri" panose="020F0502020204030204" pitchFamily="34" charset="0"/>
              </a:rPr>
              <a:t>api</a:t>
            </a:r>
            <a:r>
              <a:rPr lang="en-US" sz="1600" dirty="0">
                <a:solidFill>
                  <a:schemeClr val="bg1"/>
                </a:solidFill>
                <a:latin typeface="Body Level 1"/>
                <a:cs typeface="Calibri" panose="020F0502020204030204" pitchFamily="34" charset="0"/>
              </a:rPr>
              <a:t> handling, Success and Error Handling</a:t>
            </a:r>
          </a:p>
        </p:txBody>
      </p:sp>
      <p:sp>
        <p:nvSpPr>
          <p:cNvPr id="52" name="Rectangle: Rounded Corners 51">
            <a:extLst>
              <a:ext uri="{FF2B5EF4-FFF2-40B4-BE49-F238E27FC236}">
                <a16:creationId xmlns:a16="http://schemas.microsoft.com/office/drawing/2014/main" id="{055669F2-8D1B-443E-99AE-D0BE5354BC9A}"/>
              </a:ext>
            </a:extLst>
          </p:cNvPr>
          <p:cNvSpPr/>
          <p:nvPr/>
        </p:nvSpPr>
        <p:spPr>
          <a:xfrm>
            <a:off x="7446320" y="5086109"/>
            <a:ext cx="2126878" cy="827172"/>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Body Level 1"/>
                <a:cs typeface="Calibri" panose="020F0502020204030204" pitchFamily="34" charset="0"/>
              </a:rPr>
              <a:t>Advanced Form handling and Form validation</a:t>
            </a:r>
          </a:p>
        </p:txBody>
      </p:sp>
      <p:sp>
        <p:nvSpPr>
          <p:cNvPr id="53" name="Arrow: Right 52">
            <a:extLst>
              <a:ext uri="{FF2B5EF4-FFF2-40B4-BE49-F238E27FC236}">
                <a16:creationId xmlns:a16="http://schemas.microsoft.com/office/drawing/2014/main" id="{9CE3D361-1350-410C-BA1C-0A5EAC347146}"/>
              </a:ext>
            </a:extLst>
          </p:cNvPr>
          <p:cNvSpPr/>
          <p:nvPr/>
        </p:nvSpPr>
        <p:spPr>
          <a:xfrm>
            <a:off x="1981199" y="4047038"/>
            <a:ext cx="694385" cy="359199"/>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ody Level 1"/>
            </a:endParaRPr>
          </a:p>
        </p:txBody>
      </p:sp>
      <p:sp>
        <p:nvSpPr>
          <p:cNvPr id="20" name="Arrow: Up-Down 19">
            <a:extLst>
              <a:ext uri="{FF2B5EF4-FFF2-40B4-BE49-F238E27FC236}">
                <a16:creationId xmlns:a16="http://schemas.microsoft.com/office/drawing/2014/main" id="{F25C5A42-2391-4D93-8373-52A76FA90ABC}"/>
              </a:ext>
            </a:extLst>
          </p:cNvPr>
          <p:cNvSpPr/>
          <p:nvPr/>
        </p:nvSpPr>
        <p:spPr>
          <a:xfrm>
            <a:off x="3582542" y="2676771"/>
            <a:ext cx="304800" cy="899405"/>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Body Level 1"/>
            </a:endParaRPr>
          </a:p>
        </p:txBody>
      </p:sp>
      <p:sp>
        <p:nvSpPr>
          <p:cNvPr id="21" name="Arrow: Up-Down 20">
            <a:extLst>
              <a:ext uri="{FF2B5EF4-FFF2-40B4-BE49-F238E27FC236}">
                <a16:creationId xmlns:a16="http://schemas.microsoft.com/office/drawing/2014/main" id="{339B52E3-0C37-4980-BBBD-B5E384A3CC44}"/>
              </a:ext>
            </a:extLst>
          </p:cNvPr>
          <p:cNvSpPr/>
          <p:nvPr/>
        </p:nvSpPr>
        <p:spPr>
          <a:xfrm>
            <a:off x="8333260" y="2645552"/>
            <a:ext cx="304800" cy="783448"/>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Body Level 1"/>
            </a:endParaRPr>
          </a:p>
        </p:txBody>
      </p:sp>
      <p:sp>
        <p:nvSpPr>
          <p:cNvPr id="22" name="Arrow: Up-Down 21">
            <a:extLst>
              <a:ext uri="{FF2B5EF4-FFF2-40B4-BE49-F238E27FC236}">
                <a16:creationId xmlns:a16="http://schemas.microsoft.com/office/drawing/2014/main" id="{74BFCF79-23F2-4F87-849B-1968E3D2A397}"/>
              </a:ext>
            </a:extLst>
          </p:cNvPr>
          <p:cNvSpPr/>
          <p:nvPr/>
        </p:nvSpPr>
        <p:spPr>
          <a:xfrm>
            <a:off x="8333260" y="4339845"/>
            <a:ext cx="304800" cy="723466"/>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Body Level 1"/>
            </a:endParaRPr>
          </a:p>
        </p:txBody>
      </p:sp>
      <p:sp>
        <p:nvSpPr>
          <p:cNvPr id="4" name="Slide Number Placeholder 3">
            <a:extLst>
              <a:ext uri="{FF2B5EF4-FFF2-40B4-BE49-F238E27FC236}">
                <a16:creationId xmlns:a16="http://schemas.microsoft.com/office/drawing/2014/main" id="{351166DB-F25A-BC71-A683-B691AAC3B81F}"/>
              </a:ext>
            </a:extLst>
          </p:cNvPr>
          <p:cNvSpPr>
            <a:spLocks noGrp="1"/>
          </p:cNvSpPr>
          <p:nvPr>
            <p:ph type="sldNum" sz="quarter" idx="12"/>
          </p:nvPr>
        </p:nvSpPr>
        <p:spPr/>
        <p:txBody>
          <a:bodyPr/>
          <a:lstStyle/>
          <a:p>
            <a:fld id="{91496F9C-7FEE-48F2-A86C-DCFACBAB2156}" type="slidenum">
              <a:rPr lang="en-US" smtClean="0"/>
              <a:pPr/>
              <a:t>70</a:t>
            </a:fld>
            <a:endParaRPr lang="en-US"/>
          </a:p>
        </p:txBody>
      </p:sp>
    </p:spTree>
    <p:extLst>
      <p:ext uri="{BB962C8B-B14F-4D97-AF65-F5344CB8AC3E}">
        <p14:creationId xmlns:p14="http://schemas.microsoft.com/office/powerpoint/2010/main" val="31430848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34493-8C2D-4336-97D3-FDD41527BEB3}"/>
              </a:ext>
            </a:extLst>
          </p:cNvPr>
          <p:cNvSpPr>
            <a:spLocks noGrp="1"/>
          </p:cNvSpPr>
          <p:nvPr>
            <p:ph type="title"/>
          </p:nvPr>
        </p:nvSpPr>
        <p:spPr/>
        <p:txBody>
          <a:bodyPr/>
          <a:lstStyle/>
          <a:p>
            <a:r>
              <a:rPr lang="en-IN" dirty="0"/>
              <a:t>Module 3 - Overview</a:t>
            </a:r>
          </a:p>
        </p:txBody>
      </p:sp>
      <p:sp>
        <p:nvSpPr>
          <p:cNvPr id="3" name="Content Placeholder 2">
            <a:extLst>
              <a:ext uri="{FF2B5EF4-FFF2-40B4-BE49-F238E27FC236}">
                <a16:creationId xmlns:a16="http://schemas.microsoft.com/office/drawing/2014/main" id="{3CBF1EDE-FFDE-471A-B572-6496F3E061A4}"/>
              </a:ext>
            </a:extLst>
          </p:cNvPr>
          <p:cNvSpPr>
            <a:spLocks noGrp="1"/>
          </p:cNvSpPr>
          <p:nvPr>
            <p:ph idx="1"/>
          </p:nvPr>
        </p:nvSpPr>
        <p:spPr/>
        <p:txBody>
          <a:bodyPr>
            <a:normAutofit fontScale="32500" lnSpcReduction="20000"/>
          </a:bodyPr>
          <a:lstStyle/>
          <a:p>
            <a:r>
              <a:rPr lang="en-US" dirty="0"/>
              <a:t>As part of this module, we will cover topics such as Routing, Http services and Form validation</a:t>
            </a:r>
          </a:p>
          <a:p>
            <a:r>
              <a:rPr lang="en-US" dirty="0"/>
              <a:t>The concepts that we are covering in this module are</a:t>
            </a:r>
          </a:p>
          <a:p>
            <a:pPr lvl="1"/>
            <a:r>
              <a:rPr lang="en-US" sz="1800" dirty="0">
                <a:latin typeface="Body Level 1"/>
              </a:rPr>
              <a:t>URL based routing</a:t>
            </a:r>
          </a:p>
          <a:p>
            <a:pPr lvl="1"/>
            <a:r>
              <a:rPr lang="en-US" sz="1800" dirty="0">
                <a:latin typeface="Body Level 1"/>
              </a:rPr>
              <a:t>Installing and configuring React router</a:t>
            </a:r>
          </a:p>
          <a:p>
            <a:pPr lvl="1"/>
            <a:r>
              <a:rPr lang="en-US" sz="1800" dirty="0">
                <a:latin typeface="Body Level 1"/>
              </a:rPr>
              <a:t>Using route parameters</a:t>
            </a:r>
          </a:p>
          <a:p>
            <a:pPr lvl="1"/>
            <a:r>
              <a:rPr lang="en-US" sz="1800" dirty="0">
                <a:latin typeface="Body Level 1"/>
              </a:rPr>
              <a:t>URL Links, navigation and redirection</a:t>
            </a:r>
          </a:p>
          <a:p>
            <a:pPr lvl="1"/>
            <a:r>
              <a:rPr lang="en-US" sz="1800" dirty="0">
                <a:latin typeface="Body Level 1"/>
              </a:rPr>
              <a:t>A full set of CRUD pages using react-router</a:t>
            </a:r>
          </a:p>
          <a:p>
            <a:pPr lvl="1"/>
            <a:endParaRPr lang="en-US" sz="1800" dirty="0">
              <a:latin typeface="Body Level 1"/>
            </a:endParaRPr>
          </a:p>
          <a:p>
            <a:pPr lvl="1"/>
            <a:r>
              <a:rPr lang="en-US" sz="1800" dirty="0">
                <a:latin typeface="Body Level 1"/>
              </a:rPr>
              <a:t>Basics of consuming REST services in React</a:t>
            </a:r>
          </a:p>
          <a:p>
            <a:pPr lvl="1"/>
            <a:r>
              <a:rPr lang="en-US" sz="1800" dirty="0">
                <a:latin typeface="Body Level 1"/>
              </a:rPr>
              <a:t>Installing and using </a:t>
            </a:r>
            <a:r>
              <a:rPr lang="en-US" sz="1800" dirty="0" err="1">
                <a:latin typeface="Body Level 1"/>
              </a:rPr>
              <a:t>axios</a:t>
            </a:r>
            <a:endParaRPr lang="en-US" sz="1800" dirty="0">
              <a:latin typeface="Body Level 1"/>
            </a:endParaRPr>
          </a:p>
          <a:p>
            <a:pPr lvl="1"/>
            <a:r>
              <a:rPr lang="en-US" sz="1800" dirty="0">
                <a:latin typeface="Body Level 1"/>
              </a:rPr>
              <a:t>Full CRUD operations using </a:t>
            </a:r>
            <a:r>
              <a:rPr lang="en-US" sz="1800" dirty="0" err="1">
                <a:latin typeface="Body Level 1"/>
              </a:rPr>
              <a:t>axios</a:t>
            </a:r>
            <a:endParaRPr lang="en-US" sz="1800" dirty="0">
              <a:latin typeface="Body Level 1"/>
            </a:endParaRPr>
          </a:p>
          <a:p>
            <a:pPr lvl="1"/>
            <a:r>
              <a:rPr lang="en-US" sz="1800" dirty="0">
                <a:latin typeface="Body Level 1"/>
              </a:rPr>
              <a:t>Handling success and Error scenarios</a:t>
            </a:r>
          </a:p>
          <a:p>
            <a:pPr lvl="1"/>
            <a:endParaRPr lang="en-US" sz="1800" dirty="0">
              <a:latin typeface="Body Level 1"/>
            </a:endParaRPr>
          </a:p>
          <a:p>
            <a:pPr lvl="1"/>
            <a:r>
              <a:rPr lang="en-US" sz="1800" dirty="0">
                <a:latin typeface="Body Level 1"/>
              </a:rPr>
              <a:t>Advanced Forms and validations</a:t>
            </a:r>
          </a:p>
          <a:p>
            <a:pPr lvl="1"/>
            <a:r>
              <a:rPr lang="en-US" sz="1800" dirty="0">
                <a:latin typeface="Body Level 1"/>
              </a:rPr>
              <a:t>React build and deployment techniques</a:t>
            </a:r>
          </a:p>
          <a:p>
            <a:pPr lvl="1"/>
            <a:endParaRPr lang="en-US" sz="1800" dirty="0">
              <a:latin typeface="Body Level 1"/>
            </a:endParaRPr>
          </a:p>
          <a:p>
            <a:pPr lvl="1"/>
            <a:endParaRPr lang="en-US" sz="1800" dirty="0">
              <a:latin typeface="Body Level 1"/>
            </a:endParaRPr>
          </a:p>
          <a:p>
            <a:pPr lvl="1"/>
            <a:endParaRPr lang="en-US" sz="1800" dirty="0">
              <a:latin typeface="Body Level 1"/>
            </a:endParaRPr>
          </a:p>
          <a:p>
            <a:pPr marL="457200" lvl="1" indent="0">
              <a:buNone/>
            </a:pPr>
            <a:r>
              <a:rPr lang="en-US" sz="1800" dirty="0">
                <a:latin typeface="Body Level 1"/>
              </a:rPr>
              <a:t> </a:t>
            </a:r>
          </a:p>
          <a:p>
            <a:pPr marL="457200" lvl="1" indent="0">
              <a:buNone/>
            </a:pPr>
            <a:endParaRPr lang="en-IN" sz="1800" dirty="0">
              <a:latin typeface="Body Level 1"/>
            </a:endParaRPr>
          </a:p>
          <a:p>
            <a:endParaRPr lang="en-US" dirty="0"/>
          </a:p>
        </p:txBody>
      </p:sp>
      <p:sp>
        <p:nvSpPr>
          <p:cNvPr id="4" name="Slide Number Placeholder 3">
            <a:extLst>
              <a:ext uri="{FF2B5EF4-FFF2-40B4-BE49-F238E27FC236}">
                <a16:creationId xmlns:a16="http://schemas.microsoft.com/office/drawing/2014/main" id="{6F227AEC-3FCB-B477-B248-8F7166C1FD7C}"/>
              </a:ext>
            </a:extLst>
          </p:cNvPr>
          <p:cNvSpPr>
            <a:spLocks noGrp="1"/>
          </p:cNvSpPr>
          <p:nvPr>
            <p:ph type="sldNum" sz="quarter" idx="12"/>
          </p:nvPr>
        </p:nvSpPr>
        <p:spPr/>
        <p:txBody>
          <a:bodyPr/>
          <a:lstStyle/>
          <a:p>
            <a:fld id="{91496F9C-7FEE-48F2-A86C-DCFACBAB2156}" type="slidenum">
              <a:rPr lang="en-US" smtClean="0"/>
              <a:pPr/>
              <a:t>71</a:t>
            </a:fld>
            <a:endParaRPr lang="en-US"/>
          </a:p>
        </p:txBody>
      </p:sp>
    </p:spTree>
    <p:extLst>
      <p:ext uri="{BB962C8B-B14F-4D97-AF65-F5344CB8AC3E}">
        <p14:creationId xmlns:p14="http://schemas.microsoft.com/office/powerpoint/2010/main" val="9138602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32AF5-F4BD-4B93-978A-654B5BDA01DC}"/>
              </a:ext>
            </a:extLst>
          </p:cNvPr>
          <p:cNvSpPr>
            <a:spLocks noGrp="1"/>
          </p:cNvSpPr>
          <p:nvPr>
            <p:ph type="ctrTitle"/>
          </p:nvPr>
        </p:nvSpPr>
        <p:spPr/>
        <p:txBody>
          <a:bodyPr/>
          <a:lstStyle/>
          <a:p>
            <a:r>
              <a:rPr lang="en-US" dirty="0"/>
              <a:t>Introducing Use Case – 3 </a:t>
            </a:r>
          </a:p>
        </p:txBody>
      </p:sp>
      <p:sp>
        <p:nvSpPr>
          <p:cNvPr id="3" name="Subtitle 2">
            <a:extLst>
              <a:ext uri="{FF2B5EF4-FFF2-40B4-BE49-F238E27FC236}">
                <a16:creationId xmlns:a16="http://schemas.microsoft.com/office/drawing/2014/main" id="{7DBD2B43-EBE3-4123-A738-3F82CB3C00D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197884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23323-2453-4BBF-B7BC-6EBB47C4A000}"/>
              </a:ext>
            </a:extLst>
          </p:cNvPr>
          <p:cNvSpPr>
            <a:spLocks noGrp="1"/>
          </p:cNvSpPr>
          <p:nvPr>
            <p:ph type="title"/>
          </p:nvPr>
        </p:nvSpPr>
        <p:spPr/>
        <p:txBody>
          <a:bodyPr/>
          <a:lstStyle/>
          <a:p>
            <a:r>
              <a:rPr lang="en-IN" dirty="0"/>
              <a:t>Use case 3 - Explanation</a:t>
            </a:r>
          </a:p>
        </p:txBody>
      </p:sp>
      <p:sp>
        <p:nvSpPr>
          <p:cNvPr id="3" name="Content Placeholder 2">
            <a:extLst>
              <a:ext uri="{FF2B5EF4-FFF2-40B4-BE49-F238E27FC236}">
                <a16:creationId xmlns:a16="http://schemas.microsoft.com/office/drawing/2014/main" id="{D6DF1F70-11BA-4416-A5C9-555163BEDE0A}"/>
              </a:ext>
            </a:extLst>
          </p:cNvPr>
          <p:cNvSpPr>
            <a:spLocks noGrp="1"/>
          </p:cNvSpPr>
          <p:nvPr>
            <p:ph idx="1"/>
          </p:nvPr>
        </p:nvSpPr>
        <p:spPr/>
        <p:txBody>
          <a:bodyPr>
            <a:normAutofit/>
          </a:bodyPr>
          <a:lstStyle/>
          <a:p>
            <a:r>
              <a:rPr lang="en-IN" dirty="0"/>
              <a:t>Create a react app to manage customers data and view their account details</a:t>
            </a:r>
          </a:p>
          <a:p>
            <a:r>
              <a:rPr lang="en-IN" dirty="0"/>
              <a:t>The user/admin of this app should be able to manage the CRUD operations of customers</a:t>
            </a:r>
          </a:p>
          <a:p>
            <a:r>
              <a:rPr lang="en-IN" dirty="0"/>
              <a:t>The admin should be able to view the account details of the selected customer</a:t>
            </a:r>
          </a:p>
          <a:p>
            <a:endParaRPr lang="en-IN" dirty="0"/>
          </a:p>
          <a:p>
            <a:endParaRPr lang="en-IN" dirty="0"/>
          </a:p>
          <a:p>
            <a:endParaRPr lang="en-IN" dirty="0"/>
          </a:p>
          <a:p>
            <a:endParaRPr lang="en-IN" dirty="0"/>
          </a:p>
          <a:p>
            <a:pPr lvl="1"/>
            <a:endParaRPr lang="en-IN" b="1" dirty="0"/>
          </a:p>
          <a:p>
            <a:pPr lvl="1"/>
            <a:endParaRPr lang="en-IN" b="1" dirty="0"/>
          </a:p>
        </p:txBody>
      </p:sp>
      <p:pic>
        <p:nvPicPr>
          <p:cNvPr id="4" name="Picture 3">
            <a:extLst>
              <a:ext uri="{FF2B5EF4-FFF2-40B4-BE49-F238E27FC236}">
                <a16:creationId xmlns:a16="http://schemas.microsoft.com/office/drawing/2014/main" id="{2795CEA9-0D75-46ED-A199-09CBF4528FA2}"/>
              </a:ext>
            </a:extLst>
          </p:cNvPr>
          <p:cNvPicPr>
            <a:picLocks noChangeAspect="1"/>
          </p:cNvPicPr>
          <p:nvPr/>
        </p:nvPicPr>
        <p:blipFill>
          <a:blip r:embed="rId2"/>
          <a:stretch>
            <a:fillRect/>
          </a:stretch>
        </p:blipFill>
        <p:spPr>
          <a:xfrm>
            <a:off x="533400" y="2819400"/>
            <a:ext cx="8591309" cy="3910564"/>
          </a:xfrm>
          <a:prstGeom prst="rect">
            <a:avLst/>
          </a:prstGeom>
        </p:spPr>
      </p:pic>
      <p:sp>
        <p:nvSpPr>
          <p:cNvPr id="5" name="Slide Number Placeholder 4">
            <a:extLst>
              <a:ext uri="{FF2B5EF4-FFF2-40B4-BE49-F238E27FC236}">
                <a16:creationId xmlns:a16="http://schemas.microsoft.com/office/drawing/2014/main" id="{3B85A249-D11D-BCF3-2582-CF7087780EB3}"/>
              </a:ext>
            </a:extLst>
          </p:cNvPr>
          <p:cNvSpPr>
            <a:spLocks noGrp="1"/>
          </p:cNvSpPr>
          <p:nvPr>
            <p:ph type="sldNum" sz="quarter" idx="12"/>
          </p:nvPr>
        </p:nvSpPr>
        <p:spPr/>
        <p:txBody>
          <a:bodyPr/>
          <a:lstStyle/>
          <a:p>
            <a:fld id="{91496F9C-7FEE-48F2-A86C-DCFACBAB2156}" type="slidenum">
              <a:rPr lang="en-US" smtClean="0"/>
              <a:pPr/>
              <a:t>73</a:t>
            </a:fld>
            <a:endParaRPr lang="en-US"/>
          </a:p>
        </p:txBody>
      </p:sp>
    </p:spTree>
    <p:extLst>
      <p:ext uri="{BB962C8B-B14F-4D97-AF65-F5344CB8AC3E}">
        <p14:creationId xmlns:p14="http://schemas.microsoft.com/office/powerpoint/2010/main" val="25063784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23323-2453-4BBF-B7BC-6EBB47C4A000}"/>
              </a:ext>
            </a:extLst>
          </p:cNvPr>
          <p:cNvSpPr>
            <a:spLocks noGrp="1"/>
          </p:cNvSpPr>
          <p:nvPr>
            <p:ph type="title"/>
          </p:nvPr>
        </p:nvSpPr>
        <p:spPr/>
        <p:txBody>
          <a:bodyPr/>
          <a:lstStyle/>
          <a:p>
            <a:r>
              <a:rPr lang="en-IN" dirty="0"/>
              <a:t>Use case 3 - Explanation</a:t>
            </a:r>
          </a:p>
        </p:txBody>
      </p:sp>
      <p:sp>
        <p:nvSpPr>
          <p:cNvPr id="3" name="Content Placeholder 2">
            <a:extLst>
              <a:ext uri="{FF2B5EF4-FFF2-40B4-BE49-F238E27FC236}">
                <a16:creationId xmlns:a16="http://schemas.microsoft.com/office/drawing/2014/main" id="{D6DF1F70-11BA-4416-A5C9-555163BEDE0A}"/>
              </a:ext>
            </a:extLst>
          </p:cNvPr>
          <p:cNvSpPr>
            <a:spLocks noGrp="1"/>
          </p:cNvSpPr>
          <p:nvPr>
            <p:ph idx="1"/>
          </p:nvPr>
        </p:nvSpPr>
        <p:spPr>
          <a:xfrm>
            <a:off x="324091" y="1323000"/>
            <a:ext cx="9259747" cy="5534999"/>
          </a:xfrm>
        </p:spPr>
        <p:txBody>
          <a:bodyPr>
            <a:normAutofit fontScale="92500" lnSpcReduction="10000"/>
          </a:bodyPr>
          <a:lstStyle/>
          <a:p>
            <a:r>
              <a:rPr lang="en-IN" dirty="0"/>
              <a:t>As shown in the previous slide, the app should have a navigation bar in the top, using which we navigate to the home page, about page, customers page etc</a:t>
            </a:r>
          </a:p>
          <a:p>
            <a:endParaRPr lang="en-IN" dirty="0"/>
          </a:p>
          <a:p>
            <a:r>
              <a:rPr lang="en-IN" dirty="0"/>
              <a:t>The customers page should display all the customer details in a table format, with options/links to do all CRUD operations on the customer data</a:t>
            </a:r>
          </a:p>
          <a:p>
            <a:endParaRPr lang="en-IN" dirty="0"/>
          </a:p>
          <a:p>
            <a:r>
              <a:rPr lang="en-IN" dirty="0"/>
              <a:t>When the user clicks on </a:t>
            </a:r>
            <a:r>
              <a:rPr lang="en-IN" b="1" dirty="0"/>
              <a:t>“Show” </a:t>
            </a:r>
            <a:r>
              <a:rPr lang="en-IN" dirty="0"/>
              <a:t>link, the app should be redirected to the customer details page</a:t>
            </a:r>
          </a:p>
          <a:p>
            <a:endParaRPr lang="en-IN" b="1" dirty="0"/>
          </a:p>
          <a:p>
            <a:r>
              <a:rPr lang="en-IN" dirty="0"/>
              <a:t>Create/Edit links should take the user to the customer form page, where in the create/edit action could be done</a:t>
            </a:r>
          </a:p>
          <a:p>
            <a:endParaRPr lang="en-IN" b="1" dirty="0"/>
          </a:p>
          <a:p>
            <a:r>
              <a:rPr lang="en-IN" dirty="0"/>
              <a:t>Delete link, when clicked, should ask for confirmation and delete the customer entry from the list</a:t>
            </a:r>
          </a:p>
          <a:p>
            <a:endParaRPr lang="en-IN" dirty="0"/>
          </a:p>
          <a:p>
            <a:r>
              <a:rPr lang="en-IN" dirty="0"/>
              <a:t>The home page and about page should have proper information about the bank, and the role of this application in the bank respectively</a:t>
            </a:r>
          </a:p>
          <a:p>
            <a:endParaRPr lang="en-IN" dirty="0"/>
          </a:p>
          <a:p>
            <a:endParaRPr lang="en-IN" dirty="0"/>
          </a:p>
          <a:p>
            <a:endParaRPr lang="en-IN" dirty="0"/>
          </a:p>
          <a:p>
            <a:pPr lvl="1"/>
            <a:endParaRPr lang="en-IN" b="1" dirty="0"/>
          </a:p>
          <a:p>
            <a:pPr lvl="1"/>
            <a:endParaRPr lang="en-IN" b="1" dirty="0"/>
          </a:p>
        </p:txBody>
      </p:sp>
      <p:sp>
        <p:nvSpPr>
          <p:cNvPr id="4" name="Slide Number Placeholder 3">
            <a:extLst>
              <a:ext uri="{FF2B5EF4-FFF2-40B4-BE49-F238E27FC236}">
                <a16:creationId xmlns:a16="http://schemas.microsoft.com/office/drawing/2014/main" id="{9086CC26-1168-82D2-E561-BBD5D6CA81F7}"/>
              </a:ext>
            </a:extLst>
          </p:cNvPr>
          <p:cNvSpPr>
            <a:spLocks noGrp="1"/>
          </p:cNvSpPr>
          <p:nvPr>
            <p:ph type="sldNum" sz="quarter" idx="12"/>
          </p:nvPr>
        </p:nvSpPr>
        <p:spPr/>
        <p:txBody>
          <a:bodyPr/>
          <a:lstStyle/>
          <a:p>
            <a:fld id="{91496F9C-7FEE-48F2-A86C-DCFACBAB2156}" type="slidenum">
              <a:rPr lang="en-US" smtClean="0"/>
              <a:pPr/>
              <a:t>74</a:t>
            </a:fld>
            <a:endParaRPr lang="en-US"/>
          </a:p>
        </p:txBody>
      </p:sp>
    </p:spTree>
    <p:extLst>
      <p:ext uri="{BB962C8B-B14F-4D97-AF65-F5344CB8AC3E}">
        <p14:creationId xmlns:p14="http://schemas.microsoft.com/office/powerpoint/2010/main" val="37733478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23323-2453-4BBF-B7BC-6EBB47C4A000}"/>
              </a:ext>
            </a:extLst>
          </p:cNvPr>
          <p:cNvSpPr>
            <a:spLocks noGrp="1"/>
          </p:cNvSpPr>
          <p:nvPr>
            <p:ph type="title"/>
          </p:nvPr>
        </p:nvSpPr>
        <p:spPr/>
        <p:txBody>
          <a:bodyPr/>
          <a:lstStyle/>
          <a:p>
            <a:r>
              <a:rPr lang="en-IN" dirty="0"/>
              <a:t>Use case 3 – Customer Details Page</a:t>
            </a:r>
          </a:p>
        </p:txBody>
      </p:sp>
      <p:sp>
        <p:nvSpPr>
          <p:cNvPr id="3" name="Content Placeholder 2">
            <a:extLst>
              <a:ext uri="{FF2B5EF4-FFF2-40B4-BE49-F238E27FC236}">
                <a16:creationId xmlns:a16="http://schemas.microsoft.com/office/drawing/2014/main" id="{D6DF1F70-11BA-4416-A5C9-555163BEDE0A}"/>
              </a:ext>
            </a:extLst>
          </p:cNvPr>
          <p:cNvSpPr>
            <a:spLocks noGrp="1"/>
          </p:cNvSpPr>
          <p:nvPr>
            <p:ph idx="1"/>
          </p:nvPr>
        </p:nvSpPr>
        <p:spPr>
          <a:xfrm>
            <a:off x="324091" y="1323000"/>
            <a:ext cx="9259747" cy="5534999"/>
          </a:xfrm>
        </p:spPr>
        <p:txBody>
          <a:bodyPr>
            <a:normAutofit/>
          </a:bodyPr>
          <a:lstStyle/>
          <a:p>
            <a:r>
              <a:rPr lang="en-IN" dirty="0"/>
              <a:t>The details page should show customer’s details, his/her accounts holding information. It should also have a navigation link back to the customer’s list page</a:t>
            </a:r>
          </a:p>
          <a:p>
            <a:endParaRPr lang="en-IN" dirty="0"/>
          </a:p>
          <a:p>
            <a:endParaRPr lang="en-IN" dirty="0"/>
          </a:p>
          <a:p>
            <a:endParaRPr lang="en-IN" dirty="0"/>
          </a:p>
          <a:p>
            <a:endParaRPr lang="en-IN" dirty="0"/>
          </a:p>
          <a:p>
            <a:pPr lvl="1"/>
            <a:endParaRPr lang="en-IN" b="1" dirty="0"/>
          </a:p>
          <a:p>
            <a:pPr lvl="1"/>
            <a:endParaRPr lang="en-IN" b="1" dirty="0"/>
          </a:p>
        </p:txBody>
      </p:sp>
      <p:pic>
        <p:nvPicPr>
          <p:cNvPr id="8" name="Picture 7">
            <a:extLst>
              <a:ext uri="{FF2B5EF4-FFF2-40B4-BE49-F238E27FC236}">
                <a16:creationId xmlns:a16="http://schemas.microsoft.com/office/drawing/2014/main" id="{2C6DB162-A4C6-4205-A733-19AFEF04AFFE}"/>
              </a:ext>
            </a:extLst>
          </p:cNvPr>
          <p:cNvPicPr>
            <a:picLocks noChangeAspect="1"/>
          </p:cNvPicPr>
          <p:nvPr/>
        </p:nvPicPr>
        <p:blipFill>
          <a:blip r:embed="rId2"/>
          <a:stretch>
            <a:fillRect/>
          </a:stretch>
        </p:blipFill>
        <p:spPr>
          <a:xfrm>
            <a:off x="293375" y="2438400"/>
            <a:ext cx="9288534" cy="3803224"/>
          </a:xfrm>
          <a:prstGeom prst="rect">
            <a:avLst/>
          </a:prstGeom>
        </p:spPr>
      </p:pic>
      <p:sp>
        <p:nvSpPr>
          <p:cNvPr id="4" name="Slide Number Placeholder 3">
            <a:extLst>
              <a:ext uri="{FF2B5EF4-FFF2-40B4-BE49-F238E27FC236}">
                <a16:creationId xmlns:a16="http://schemas.microsoft.com/office/drawing/2014/main" id="{AAE8E202-1B79-71A1-3AA9-75AB62C47E03}"/>
              </a:ext>
            </a:extLst>
          </p:cNvPr>
          <p:cNvSpPr>
            <a:spLocks noGrp="1"/>
          </p:cNvSpPr>
          <p:nvPr>
            <p:ph type="sldNum" sz="quarter" idx="12"/>
          </p:nvPr>
        </p:nvSpPr>
        <p:spPr/>
        <p:txBody>
          <a:bodyPr/>
          <a:lstStyle/>
          <a:p>
            <a:fld id="{91496F9C-7FEE-48F2-A86C-DCFACBAB2156}" type="slidenum">
              <a:rPr lang="en-US" smtClean="0"/>
              <a:pPr/>
              <a:t>75</a:t>
            </a:fld>
            <a:endParaRPr lang="en-US"/>
          </a:p>
        </p:txBody>
      </p:sp>
    </p:spTree>
    <p:extLst>
      <p:ext uri="{BB962C8B-B14F-4D97-AF65-F5344CB8AC3E}">
        <p14:creationId xmlns:p14="http://schemas.microsoft.com/office/powerpoint/2010/main" val="3846418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23323-2453-4BBF-B7BC-6EBB47C4A000}"/>
              </a:ext>
            </a:extLst>
          </p:cNvPr>
          <p:cNvSpPr>
            <a:spLocks noGrp="1"/>
          </p:cNvSpPr>
          <p:nvPr>
            <p:ph type="title"/>
          </p:nvPr>
        </p:nvSpPr>
        <p:spPr/>
        <p:txBody>
          <a:bodyPr/>
          <a:lstStyle/>
          <a:p>
            <a:r>
              <a:rPr lang="en-IN" dirty="0"/>
              <a:t>Use case 3 – Customer Form Page</a:t>
            </a:r>
          </a:p>
        </p:txBody>
      </p:sp>
      <p:sp>
        <p:nvSpPr>
          <p:cNvPr id="3" name="Content Placeholder 2">
            <a:extLst>
              <a:ext uri="{FF2B5EF4-FFF2-40B4-BE49-F238E27FC236}">
                <a16:creationId xmlns:a16="http://schemas.microsoft.com/office/drawing/2014/main" id="{D6DF1F70-11BA-4416-A5C9-555163BEDE0A}"/>
              </a:ext>
            </a:extLst>
          </p:cNvPr>
          <p:cNvSpPr>
            <a:spLocks noGrp="1"/>
          </p:cNvSpPr>
          <p:nvPr>
            <p:ph idx="1"/>
          </p:nvPr>
        </p:nvSpPr>
        <p:spPr>
          <a:xfrm>
            <a:off x="324091" y="1323000"/>
            <a:ext cx="9259747" cy="5534999"/>
          </a:xfrm>
        </p:spPr>
        <p:txBody>
          <a:bodyPr>
            <a:normAutofit/>
          </a:bodyPr>
          <a:lstStyle/>
          <a:p>
            <a:endParaRPr lang="en-IN" dirty="0"/>
          </a:p>
          <a:p>
            <a:endParaRPr lang="en-IN" dirty="0"/>
          </a:p>
          <a:p>
            <a:endParaRPr lang="en-IN" dirty="0"/>
          </a:p>
          <a:p>
            <a:endParaRPr lang="en-IN" dirty="0"/>
          </a:p>
          <a:p>
            <a:pPr lvl="1"/>
            <a:endParaRPr lang="en-IN" b="1" dirty="0"/>
          </a:p>
          <a:p>
            <a:pPr lvl="1"/>
            <a:endParaRPr lang="en-IN" b="1" dirty="0"/>
          </a:p>
        </p:txBody>
      </p:sp>
      <p:pic>
        <p:nvPicPr>
          <p:cNvPr id="5" name="Content Placeholder 3">
            <a:extLst>
              <a:ext uri="{FF2B5EF4-FFF2-40B4-BE49-F238E27FC236}">
                <a16:creationId xmlns:a16="http://schemas.microsoft.com/office/drawing/2014/main" id="{B5470A77-C7E6-418F-88CB-B8B74F374EA3}"/>
              </a:ext>
            </a:extLst>
          </p:cNvPr>
          <p:cNvPicPr>
            <a:picLocks noChangeAspect="1"/>
          </p:cNvPicPr>
          <p:nvPr/>
        </p:nvPicPr>
        <p:blipFill>
          <a:blip r:embed="rId2"/>
          <a:stretch>
            <a:fillRect/>
          </a:stretch>
        </p:blipFill>
        <p:spPr>
          <a:xfrm>
            <a:off x="4528638" y="1766399"/>
            <a:ext cx="5148762" cy="4648200"/>
          </a:xfrm>
          <a:prstGeom prst="rect">
            <a:avLst/>
          </a:prstGeom>
        </p:spPr>
      </p:pic>
      <p:sp>
        <p:nvSpPr>
          <p:cNvPr id="6" name="Content Placeholder 2">
            <a:extLst>
              <a:ext uri="{FF2B5EF4-FFF2-40B4-BE49-F238E27FC236}">
                <a16:creationId xmlns:a16="http://schemas.microsoft.com/office/drawing/2014/main" id="{C62DDBCE-24F9-4504-8769-F8A75C05B086}"/>
              </a:ext>
            </a:extLst>
          </p:cNvPr>
          <p:cNvSpPr txBox="1">
            <a:spLocks/>
          </p:cNvSpPr>
          <p:nvPr/>
        </p:nvSpPr>
        <p:spPr>
          <a:xfrm>
            <a:off x="240218" y="1359056"/>
            <a:ext cx="4191000" cy="5194144"/>
          </a:xfrm>
          <a:prstGeom prst="rect">
            <a:avLst/>
          </a:prstGeom>
        </p:spPr>
        <p:txBody>
          <a:bodyPr vert="horz" lIns="0" tIns="0" rIns="0" bIns="0" rtlCol="0">
            <a:normAutofit lnSpcReduction="10000"/>
          </a:bodyPr>
          <a:lstStyle>
            <a:lvl1pPr marL="228600" indent="-228600" algn="l" defTabSz="914400" rtl="0" eaLnBrk="1" latinLnBrk="0" hangingPunct="1">
              <a:lnSpc>
                <a:spcPct val="90000"/>
              </a:lnSpc>
              <a:spcBef>
                <a:spcPts val="1000"/>
              </a:spcBef>
              <a:buClr>
                <a:schemeClr val="accent3"/>
              </a:buClr>
              <a:buFont typeface="Arial" panose="020B0604020202020204" pitchFamily="34" charset="0"/>
              <a:buChar char="•"/>
              <a:defRPr sz="1800" kern="1200" baseline="0">
                <a:solidFill>
                  <a:schemeClr val="tx1"/>
                </a:solidFill>
                <a:latin typeface="Body Level 1"/>
                <a:ea typeface="+mn-ea"/>
                <a:cs typeface="+mn-cs"/>
              </a:defRPr>
            </a:lvl1pPr>
            <a:lvl2pPr marL="685800" indent="-228600" algn="l" defTabSz="914400" rtl="0" eaLnBrk="1" latinLnBrk="0" hangingPunct="1">
              <a:lnSpc>
                <a:spcPct val="90000"/>
              </a:lnSpc>
              <a:spcBef>
                <a:spcPts val="500"/>
              </a:spcBef>
              <a:buClr>
                <a:schemeClr val="accent3"/>
              </a:buClr>
              <a:buSzPct val="100000"/>
              <a:buFont typeface="Wingdings" panose="05000000000000000000" pitchFamily="2" charset="2"/>
              <a:buChar char="§"/>
              <a:defRPr sz="1600" kern="1200" baseline="0">
                <a:solidFill>
                  <a:schemeClr val="tx1"/>
                </a:solidFill>
                <a:latin typeface="Body Level 2"/>
                <a:ea typeface="+mn-ea"/>
                <a:cs typeface="+mn-cs"/>
              </a:defRPr>
            </a:lvl2pPr>
            <a:lvl3pPr marL="1143000" indent="-228600" algn="l" defTabSz="914400" rtl="0" eaLnBrk="1" latinLnBrk="0" hangingPunct="1">
              <a:lnSpc>
                <a:spcPct val="90000"/>
              </a:lnSpc>
              <a:spcBef>
                <a:spcPts val="500"/>
              </a:spcBef>
              <a:buClr>
                <a:schemeClr val="accent3"/>
              </a:buClr>
              <a:buSzPct val="80000"/>
              <a:buFont typeface="Courier New" panose="02070309020205020404" pitchFamily="49" charset="0"/>
              <a:buChar char="o"/>
              <a:defRPr sz="1500" kern="1200" baseline="0">
                <a:solidFill>
                  <a:schemeClr val="tx1"/>
                </a:solidFill>
                <a:latin typeface="Body Level 3"/>
                <a:ea typeface="+mn-ea"/>
                <a:cs typeface="+mn-cs"/>
              </a:defRPr>
            </a:lvl3pPr>
            <a:lvl4pPr marL="1600200" indent="-228600" algn="l" defTabSz="914400" rtl="0" eaLnBrk="1" latinLnBrk="0" hangingPunct="1">
              <a:lnSpc>
                <a:spcPct val="90000"/>
              </a:lnSpc>
              <a:spcBef>
                <a:spcPts val="500"/>
              </a:spcBef>
              <a:buClr>
                <a:schemeClr val="accent3"/>
              </a:buClr>
              <a:buSzPct val="60000"/>
              <a:buFont typeface="Wingdings" panose="05000000000000000000" pitchFamily="2" charset="2"/>
              <a:buChar char="q"/>
              <a:defRPr sz="1400" kern="1200" baseline="0">
                <a:solidFill>
                  <a:schemeClr val="tx1"/>
                </a:solidFill>
                <a:latin typeface="Body Level 4"/>
                <a:ea typeface="+mn-ea"/>
                <a:cs typeface="+mn-cs"/>
              </a:defRPr>
            </a:lvl4pPr>
            <a:lvl5pPr marL="2057400" indent="-228600" algn="l" defTabSz="914400" rtl="0" eaLnBrk="1" latinLnBrk="0" hangingPunct="1">
              <a:lnSpc>
                <a:spcPct val="90000"/>
              </a:lnSpc>
              <a:spcBef>
                <a:spcPts val="500"/>
              </a:spcBef>
              <a:buClr>
                <a:schemeClr val="accent3"/>
              </a:buClr>
              <a:buFont typeface="Arial" panose="020B0604020202020204" pitchFamily="34" charset="0"/>
              <a:buChar char="-"/>
              <a:defRPr sz="1200" kern="1200" baseline="0">
                <a:solidFill>
                  <a:schemeClr val="tx1"/>
                </a:solidFill>
                <a:latin typeface="Body Level 5"/>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r>
              <a:rPr lang="en-US" dirty="0"/>
              <a:t>The create/edit links or action should redirect the app to the customer form as shown</a:t>
            </a:r>
          </a:p>
          <a:p>
            <a:endParaRPr lang="en-US" dirty="0"/>
          </a:p>
          <a:p>
            <a:r>
              <a:rPr lang="en-US" dirty="0"/>
              <a:t>The form should validate if the fields are not empty and are in right format</a:t>
            </a:r>
          </a:p>
          <a:p>
            <a:endParaRPr lang="en-US" dirty="0"/>
          </a:p>
          <a:p>
            <a:r>
              <a:rPr lang="en-US" dirty="0"/>
              <a:t>Once the form is submitted, the control should get redirected to the list page, if customer creation/update was successful</a:t>
            </a:r>
          </a:p>
          <a:p>
            <a:endParaRPr lang="en-US" dirty="0"/>
          </a:p>
          <a:p>
            <a:r>
              <a:rPr lang="en-US" dirty="0"/>
              <a:t>If failure, the form should display error message and wait for the user action</a:t>
            </a:r>
          </a:p>
          <a:p>
            <a:endParaRPr lang="en-US" dirty="0"/>
          </a:p>
          <a:p>
            <a:r>
              <a:rPr lang="en-US" dirty="0"/>
              <a:t>The form should also have a navigation button back to the customers list page</a:t>
            </a:r>
          </a:p>
        </p:txBody>
      </p:sp>
      <p:sp>
        <p:nvSpPr>
          <p:cNvPr id="4" name="Slide Number Placeholder 3">
            <a:extLst>
              <a:ext uri="{FF2B5EF4-FFF2-40B4-BE49-F238E27FC236}">
                <a16:creationId xmlns:a16="http://schemas.microsoft.com/office/drawing/2014/main" id="{590BF2E0-AEEB-4DE6-CD5A-D703FA46D10F}"/>
              </a:ext>
            </a:extLst>
          </p:cNvPr>
          <p:cNvSpPr>
            <a:spLocks noGrp="1"/>
          </p:cNvSpPr>
          <p:nvPr>
            <p:ph type="sldNum" sz="quarter" idx="12"/>
          </p:nvPr>
        </p:nvSpPr>
        <p:spPr/>
        <p:txBody>
          <a:bodyPr/>
          <a:lstStyle/>
          <a:p>
            <a:fld id="{91496F9C-7FEE-48F2-A86C-DCFACBAB2156}" type="slidenum">
              <a:rPr lang="en-US" smtClean="0"/>
              <a:pPr/>
              <a:t>76</a:t>
            </a:fld>
            <a:endParaRPr lang="en-US"/>
          </a:p>
        </p:txBody>
      </p:sp>
    </p:spTree>
    <p:extLst>
      <p:ext uri="{BB962C8B-B14F-4D97-AF65-F5344CB8AC3E}">
        <p14:creationId xmlns:p14="http://schemas.microsoft.com/office/powerpoint/2010/main" val="17755875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34493-8C2D-4336-97D3-FDD41527BEB3}"/>
              </a:ext>
            </a:extLst>
          </p:cNvPr>
          <p:cNvSpPr>
            <a:spLocks noGrp="1"/>
          </p:cNvSpPr>
          <p:nvPr>
            <p:ph type="title"/>
          </p:nvPr>
        </p:nvSpPr>
        <p:spPr/>
        <p:txBody>
          <a:bodyPr/>
          <a:lstStyle/>
          <a:p>
            <a:r>
              <a:rPr lang="en-IN" dirty="0"/>
              <a:t>Routing in React</a:t>
            </a:r>
          </a:p>
        </p:txBody>
      </p:sp>
      <p:sp>
        <p:nvSpPr>
          <p:cNvPr id="3" name="Content Placeholder 2">
            <a:extLst>
              <a:ext uri="{FF2B5EF4-FFF2-40B4-BE49-F238E27FC236}">
                <a16:creationId xmlns:a16="http://schemas.microsoft.com/office/drawing/2014/main" id="{3CBF1EDE-FFDE-471A-B572-6496F3E061A4}"/>
              </a:ext>
            </a:extLst>
          </p:cNvPr>
          <p:cNvSpPr>
            <a:spLocks noGrp="1"/>
          </p:cNvSpPr>
          <p:nvPr>
            <p:ph idx="1"/>
          </p:nvPr>
        </p:nvSpPr>
        <p:spPr>
          <a:xfrm>
            <a:off x="324091" y="1323000"/>
            <a:ext cx="9048509" cy="5153999"/>
          </a:xfrm>
        </p:spPr>
        <p:txBody>
          <a:bodyPr>
            <a:normAutofit/>
          </a:bodyPr>
          <a:lstStyle/>
          <a:p>
            <a:r>
              <a:rPr lang="en-US" dirty="0"/>
              <a:t>Traditionally, Routing was used in the server side for mapping URLs to html pages</a:t>
            </a:r>
          </a:p>
          <a:p>
            <a:r>
              <a:rPr lang="en-US" sz="1800" dirty="0">
                <a:latin typeface="Body Level 1"/>
              </a:rPr>
              <a:t>But in </a:t>
            </a:r>
            <a:r>
              <a:rPr lang="en-US" dirty="0"/>
              <a:t>SPA frameworks such as React</a:t>
            </a:r>
            <a:r>
              <a:rPr lang="en-US" sz="1800" dirty="0">
                <a:latin typeface="Body Level 1"/>
              </a:rPr>
              <a:t>, the entire control is in client side</a:t>
            </a:r>
          </a:p>
          <a:p>
            <a:r>
              <a:rPr lang="en-US" dirty="0"/>
              <a:t>When the user visits a URL, different components could be rendered based on the URL mapping</a:t>
            </a:r>
          </a:p>
          <a:p>
            <a:r>
              <a:rPr lang="en-US" sz="1800" dirty="0">
                <a:latin typeface="Body Level 1"/>
              </a:rPr>
              <a:t>This </a:t>
            </a:r>
            <a:r>
              <a:rPr lang="en-US" dirty="0"/>
              <a:t>method of routing is also called a component routing</a:t>
            </a:r>
          </a:p>
          <a:p>
            <a:endParaRPr lang="en-US" dirty="0"/>
          </a:p>
          <a:p>
            <a:r>
              <a:rPr lang="en-US" sz="1800" dirty="0">
                <a:latin typeface="Body Level 1"/>
              </a:rPr>
              <a:t>The following table shows a sample routing configuration</a:t>
            </a:r>
          </a:p>
          <a:p>
            <a:pPr lvl="1"/>
            <a:endParaRPr lang="en-US" sz="1800" dirty="0">
              <a:latin typeface="Body Level 1"/>
            </a:endParaRPr>
          </a:p>
          <a:p>
            <a:pPr lvl="1"/>
            <a:endParaRPr lang="en-US" sz="1800" dirty="0">
              <a:latin typeface="Body Level 1"/>
            </a:endParaRPr>
          </a:p>
          <a:p>
            <a:pPr lvl="1"/>
            <a:endParaRPr lang="en-US" sz="1800" dirty="0">
              <a:latin typeface="Body Level 1"/>
            </a:endParaRPr>
          </a:p>
          <a:p>
            <a:pPr marL="457200" lvl="1" indent="0">
              <a:buNone/>
            </a:pPr>
            <a:r>
              <a:rPr lang="en-US" sz="1800" dirty="0">
                <a:latin typeface="Body Level 1"/>
              </a:rPr>
              <a:t> </a:t>
            </a:r>
          </a:p>
          <a:p>
            <a:pPr marL="457200" lvl="1" indent="0">
              <a:buNone/>
            </a:pPr>
            <a:endParaRPr lang="en-IN" sz="1800" dirty="0">
              <a:latin typeface="Body Level 1"/>
            </a:endParaRPr>
          </a:p>
          <a:p>
            <a:endParaRPr lang="en-US" dirty="0"/>
          </a:p>
        </p:txBody>
      </p:sp>
      <p:graphicFrame>
        <p:nvGraphicFramePr>
          <p:cNvPr id="7" name="Table 6">
            <a:extLst>
              <a:ext uri="{FF2B5EF4-FFF2-40B4-BE49-F238E27FC236}">
                <a16:creationId xmlns:a16="http://schemas.microsoft.com/office/drawing/2014/main" id="{DB282489-82C9-400A-A5DD-9E4703A41FC1}"/>
              </a:ext>
            </a:extLst>
          </p:cNvPr>
          <p:cNvGraphicFramePr>
            <a:graphicFrameLocks noGrp="1"/>
          </p:cNvGraphicFramePr>
          <p:nvPr>
            <p:extLst>
              <p:ext uri="{D42A27DB-BD31-4B8C-83A1-F6EECF244321}">
                <p14:modId xmlns:p14="http://schemas.microsoft.com/office/powerpoint/2010/main" val="117988531"/>
              </p:ext>
            </p:extLst>
          </p:nvPr>
        </p:nvGraphicFramePr>
        <p:xfrm>
          <a:off x="683846" y="4038600"/>
          <a:ext cx="6273800" cy="24688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2315380951"/>
                    </a:ext>
                  </a:extLst>
                </a:gridCol>
                <a:gridCol w="3136900">
                  <a:extLst>
                    <a:ext uri="{9D8B030D-6E8A-4147-A177-3AD203B41FA5}">
                      <a16:colId xmlns:a16="http://schemas.microsoft.com/office/drawing/2014/main" val="4070337643"/>
                    </a:ext>
                  </a:extLst>
                </a:gridCol>
              </a:tblGrid>
              <a:tr h="337412">
                <a:tc>
                  <a:txBody>
                    <a:bodyPr/>
                    <a:lstStyle/>
                    <a:p>
                      <a:r>
                        <a:rPr lang="en-IN" dirty="0"/>
                        <a:t>Route URL</a:t>
                      </a:r>
                    </a:p>
                  </a:txBody>
                  <a:tcPr/>
                </a:tc>
                <a:tc>
                  <a:txBody>
                    <a:bodyPr/>
                    <a:lstStyle/>
                    <a:p>
                      <a:r>
                        <a:rPr lang="en-IN" dirty="0"/>
                        <a:t>Component</a:t>
                      </a:r>
                    </a:p>
                  </a:txBody>
                  <a:tcPr/>
                </a:tc>
                <a:extLst>
                  <a:ext uri="{0D108BD9-81ED-4DB2-BD59-A6C34878D82A}">
                    <a16:rowId xmlns:a16="http://schemas.microsoft.com/office/drawing/2014/main" val="1763019218"/>
                  </a:ext>
                </a:extLst>
              </a:tr>
              <a:tr h="337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‘/about’</a:t>
                      </a:r>
                    </a:p>
                  </a:txBody>
                  <a:tcPr/>
                </a:tc>
                <a:tc>
                  <a:txBody>
                    <a:bodyPr/>
                    <a:lstStyle/>
                    <a:p>
                      <a:r>
                        <a:rPr lang="en-IN" dirty="0"/>
                        <a:t>About</a:t>
                      </a:r>
                    </a:p>
                  </a:txBody>
                  <a:tcPr/>
                </a:tc>
                <a:extLst>
                  <a:ext uri="{0D108BD9-81ED-4DB2-BD59-A6C34878D82A}">
                    <a16:rowId xmlns:a16="http://schemas.microsoft.com/office/drawing/2014/main" val="1408497354"/>
                  </a:ext>
                </a:extLst>
              </a:tr>
              <a:tr h="337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‘/home’</a:t>
                      </a:r>
                    </a:p>
                  </a:txBody>
                  <a:tcPr/>
                </a:tc>
                <a:tc>
                  <a:txBody>
                    <a:bodyPr/>
                    <a:lstStyle/>
                    <a:p>
                      <a:r>
                        <a:rPr lang="en-IN" dirty="0"/>
                        <a:t>Home</a:t>
                      </a:r>
                    </a:p>
                  </a:txBody>
                  <a:tcPr/>
                </a:tc>
                <a:extLst>
                  <a:ext uri="{0D108BD9-81ED-4DB2-BD59-A6C34878D82A}">
                    <a16:rowId xmlns:a16="http://schemas.microsoft.com/office/drawing/2014/main" val="3904385637"/>
                  </a:ext>
                </a:extLst>
              </a:tr>
              <a:tr h="337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‘/customers’</a:t>
                      </a:r>
                    </a:p>
                  </a:txBody>
                  <a:tcPr/>
                </a:tc>
                <a:tc>
                  <a:txBody>
                    <a:bodyPr/>
                    <a:lstStyle/>
                    <a:p>
                      <a:r>
                        <a:rPr lang="en-IN" dirty="0" err="1"/>
                        <a:t>CustomersList</a:t>
                      </a:r>
                      <a:endParaRPr lang="en-IN" dirty="0"/>
                    </a:p>
                  </a:txBody>
                  <a:tcPr/>
                </a:tc>
                <a:extLst>
                  <a:ext uri="{0D108BD9-81ED-4DB2-BD59-A6C34878D82A}">
                    <a16:rowId xmlns:a16="http://schemas.microsoft.com/office/drawing/2014/main" val="2421704066"/>
                  </a:ext>
                </a:extLst>
              </a:tr>
              <a:tr h="337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‘/customers/new’</a:t>
                      </a:r>
                    </a:p>
                  </a:txBody>
                  <a:tcPr/>
                </a:tc>
                <a:tc>
                  <a:txBody>
                    <a:bodyPr/>
                    <a:lstStyle/>
                    <a:p>
                      <a:r>
                        <a:rPr lang="en-IN" dirty="0" err="1"/>
                        <a:t>CustomerForm</a:t>
                      </a:r>
                      <a:endParaRPr lang="en-IN" dirty="0"/>
                    </a:p>
                  </a:txBody>
                  <a:tcPr/>
                </a:tc>
                <a:extLst>
                  <a:ext uri="{0D108BD9-81ED-4DB2-BD59-A6C34878D82A}">
                    <a16:rowId xmlns:a16="http://schemas.microsoft.com/office/drawing/2014/main" val="1354350710"/>
                  </a:ext>
                </a:extLst>
              </a:tr>
              <a:tr h="5904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‘/customers/145’</a:t>
                      </a:r>
                    </a:p>
                    <a:p>
                      <a:endParaRPr lang="en-IN" dirty="0"/>
                    </a:p>
                  </a:txBody>
                  <a:tcPr/>
                </a:tc>
                <a:tc>
                  <a:txBody>
                    <a:bodyPr/>
                    <a:lstStyle/>
                    <a:p>
                      <a:r>
                        <a:rPr lang="en-IN" dirty="0" err="1"/>
                        <a:t>CustomerDetails</a:t>
                      </a:r>
                      <a:endParaRPr lang="en-IN" dirty="0"/>
                    </a:p>
                  </a:txBody>
                  <a:tcPr/>
                </a:tc>
                <a:extLst>
                  <a:ext uri="{0D108BD9-81ED-4DB2-BD59-A6C34878D82A}">
                    <a16:rowId xmlns:a16="http://schemas.microsoft.com/office/drawing/2014/main" val="1074929204"/>
                  </a:ext>
                </a:extLst>
              </a:tr>
            </a:tbl>
          </a:graphicData>
        </a:graphic>
      </p:graphicFrame>
      <p:sp>
        <p:nvSpPr>
          <p:cNvPr id="4" name="Slide Number Placeholder 3">
            <a:extLst>
              <a:ext uri="{FF2B5EF4-FFF2-40B4-BE49-F238E27FC236}">
                <a16:creationId xmlns:a16="http://schemas.microsoft.com/office/drawing/2014/main" id="{C760D03F-3C42-C5BC-3703-AA6D5AE6E768}"/>
              </a:ext>
            </a:extLst>
          </p:cNvPr>
          <p:cNvSpPr>
            <a:spLocks noGrp="1"/>
          </p:cNvSpPr>
          <p:nvPr>
            <p:ph type="sldNum" sz="quarter" idx="12"/>
          </p:nvPr>
        </p:nvSpPr>
        <p:spPr/>
        <p:txBody>
          <a:bodyPr/>
          <a:lstStyle/>
          <a:p>
            <a:fld id="{91496F9C-7FEE-48F2-A86C-DCFACBAB2156}" type="slidenum">
              <a:rPr lang="en-US" smtClean="0"/>
              <a:pPr/>
              <a:t>77</a:t>
            </a:fld>
            <a:endParaRPr lang="en-US"/>
          </a:p>
        </p:txBody>
      </p:sp>
    </p:spTree>
    <p:extLst>
      <p:ext uri="{BB962C8B-B14F-4D97-AF65-F5344CB8AC3E}">
        <p14:creationId xmlns:p14="http://schemas.microsoft.com/office/powerpoint/2010/main" val="40019197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34493-8C2D-4336-97D3-FDD41527BEB3}"/>
              </a:ext>
            </a:extLst>
          </p:cNvPr>
          <p:cNvSpPr>
            <a:spLocks noGrp="1"/>
          </p:cNvSpPr>
          <p:nvPr>
            <p:ph type="title"/>
          </p:nvPr>
        </p:nvSpPr>
        <p:spPr/>
        <p:txBody>
          <a:bodyPr/>
          <a:lstStyle/>
          <a:p>
            <a:r>
              <a:rPr lang="en-IN" dirty="0"/>
              <a:t>What is use of React Routing?</a:t>
            </a:r>
          </a:p>
        </p:txBody>
      </p:sp>
      <p:sp>
        <p:nvSpPr>
          <p:cNvPr id="3" name="Content Placeholder 2">
            <a:extLst>
              <a:ext uri="{FF2B5EF4-FFF2-40B4-BE49-F238E27FC236}">
                <a16:creationId xmlns:a16="http://schemas.microsoft.com/office/drawing/2014/main" id="{3CBF1EDE-FFDE-471A-B572-6496F3E061A4}"/>
              </a:ext>
            </a:extLst>
          </p:cNvPr>
          <p:cNvSpPr>
            <a:spLocks noGrp="1"/>
          </p:cNvSpPr>
          <p:nvPr>
            <p:ph idx="1"/>
          </p:nvPr>
        </p:nvSpPr>
        <p:spPr/>
        <p:txBody>
          <a:bodyPr>
            <a:normAutofit fontScale="85000" lnSpcReduction="20000"/>
          </a:bodyPr>
          <a:lstStyle/>
          <a:p>
            <a:r>
              <a:rPr lang="en-US" sz="1800" dirty="0">
                <a:latin typeface="Body Level 1"/>
              </a:rPr>
              <a:t>Single page apps became mainstream to enable desktop like </a:t>
            </a:r>
            <a:r>
              <a:rPr lang="en-US" dirty="0"/>
              <a:t>user experience inside the browser</a:t>
            </a:r>
          </a:p>
          <a:p>
            <a:r>
              <a:rPr lang="en-US" sz="1800" dirty="0">
                <a:latin typeface="Body Level 1"/>
              </a:rPr>
              <a:t>Then why is URL routing so important in single page apps that are created by React</a:t>
            </a:r>
          </a:p>
          <a:p>
            <a:r>
              <a:rPr lang="en-US" dirty="0"/>
              <a:t>The main uses of URL routing are</a:t>
            </a:r>
          </a:p>
          <a:p>
            <a:pPr lvl="1"/>
            <a:r>
              <a:rPr lang="en-US" dirty="0">
                <a:latin typeface="Body Level 1"/>
              </a:rPr>
              <a:t>URLs can be bookmarked in browsers for reference later</a:t>
            </a:r>
          </a:p>
          <a:p>
            <a:pPr lvl="1"/>
            <a:r>
              <a:rPr lang="en-US" dirty="0">
                <a:latin typeface="Body Level 1"/>
              </a:rPr>
              <a:t>URLs can be shared with others</a:t>
            </a:r>
          </a:p>
          <a:p>
            <a:pPr lvl="1"/>
            <a:r>
              <a:rPr lang="en-US" dirty="0">
                <a:latin typeface="Body Level 1"/>
              </a:rPr>
              <a:t>Search engine friendliness</a:t>
            </a:r>
          </a:p>
          <a:p>
            <a:r>
              <a:rPr lang="en-US" dirty="0"/>
              <a:t>Routing is not mandatory in react apps, but for the above reasons it could be enabled by using 3</a:t>
            </a:r>
            <a:r>
              <a:rPr lang="en-US" baseline="30000" dirty="0"/>
              <a:t>rd</a:t>
            </a:r>
            <a:r>
              <a:rPr lang="en-US" dirty="0"/>
              <a:t> party libraries</a:t>
            </a:r>
            <a:endParaRPr lang="en-US" dirty="0">
              <a:latin typeface="Body Level 1"/>
            </a:endParaRPr>
          </a:p>
          <a:p>
            <a:pPr lvl="1"/>
            <a:endParaRPr lang="en-US" dirty="0">
              <a:latin typeface="Body Level 1"/>
            </a:endParaRPr>
          </a:p>
          <a:p>
            <a:pPr lvl="1"/>
            <a:endParaRPr lang="en-US" sz="1800" dirty="0">
              <a:latin typeface="Body Level 1"/>
            </a:endParaRPr>
          </a:p>
          <a:p>
            <a:pPr lvl="1"/>
            <a:endParaRPr lang="en-US" sz="1800" dirty="0">
              <a:latin typeface="Body Level 1"/>
            </a:endParaRPr>
          </a:p>
          <a:p>
            <a:pPr marL="457200" lvl="1" indent="0">
              <a:buNone/>
            </a:pPr>
            <a:r>
              <a:rPr lang="en-US" sz="1800" dirty="0">
                <a:latin typeface="Body Level 1"/>
              </a:rPr>
              <a:t> </a:t>
            </a:r>
          </a:p>
          <a:p>
            <a:pPr marL="457200" lvl="1" indent="0">
              <a:buNone/>
            </a:pPr>
            <a:endParaRPr lang="en-IN" sz="1800" dirty="0">
              <a:latin typeface="Body Level 1"/>
            </a:endParaRPr>
          </a:p>
          <a:p>
            <a:endParaRPr lang="en-US" dirty="0"/>
          </a:p>
        </p:txBody>
      </p:sp>
      <p:sp>
        <p:nvSpPr>
          <p:cNvPr id="4" name="Slide Number Placeholder 3">
            <a:extLst>
              <a:ext uri="{FF2B5EF4-FFF2-40B4-BE49-F238E27FC236}">
                <a16:creationId xmlns:a16="http://schemas.microsoft.com/office/drawing/2014/main" id="{99B727ED-AAE4-4B60-0A2E-8C716B420AC3}"/>
              </a:ext>
            </a:extLst>
          </p:cNvPr>
          <p:cNvSpPr>
            <a:spLocks noGrp="1"/>
          </p:cNvSpPr>
          <p:nvPr>
            <p:ph type="sldNum" sz="quarter" idx="12"/>
          </p:nvPr>
        </p:nvSpPr>
        <p:spPr/>
        <p:txBody>
          <a:bodyPr/>
          <a:lstStyle/>
          <a:p>
            <a:fld id="{91496F9C-7FEE-48F2-A86C-DCFACBAB2156}" type="slidenum">
              <a:rPr lang="en-US" smtClean="0"/>
              <a:pPr/>
              <a:t>78</a:t>
            </a:fld>
            <a:endParaRPr lang="en-US"/>
          </a:p>
        </p:txBody>
      </p:sp>
    </p:spTree>
    <p:extLst>
      <p:ext uri="{BB962C8B-B14F-4D97-AF65-F5344CB8AC3E}">
        <p14:creationId xmlns:p14="http://schemas.microsoft.com/office/powerpoint/2010/main" val="55073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32AF5-F4BD-4B93-978A-654B5BDA01DC}"/>
              </a:ext>
            </a:extLst>
          </p:cNvPr>
          <p:cNvSpPr>
            <a:spLocks noGrp="1"/>
          </p:cNvSpPr>
          <p:nvPr>
            <p:ph type="ctrTitle"/>
          </p:nvPr>
        </p:nvSpPr>
        <p:spPr/>
        <p:txBody>
          <a:bodyPr/>
          <a:lstStyle/>
          <a:p>
            <a:r>
              <a:rPr lang="en-US" dirty="0"/>
              <a:t>Introducing Use Case 1</a:t>
            </a:r>
          </a:p>
        </p:txBody>
      </p:sp>
      <p:sp>
        <p:nvSpPr>
          <p:cNvPr id="3" name="Subtitle 2">
            <a:extLst>
              <a:ext uri="{FF2B5EF4-FFF2-40B4-BE49-F238E27FC236}">
                <a16:creationId xmlns:a16="http://schemas.microsoft.com/office/drawing/2014/main" id="{7DBD2B43-EBE3-4123-A738-3F82CB3C00D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608823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41D31-212D-40AD-AED0-7617EDA81161}"/>
              </a:ext>
            </a:extLst>
          </p:cNvPr>
          <p:cNvSpPr>
            <a:spLocks noGrp="1"/>
          </p:cNvSpPr>
          <p:nvPr>
            <p:ph type="title"/>
          </p:nvPr>
        </p:nvSpPr>
        <p:spPr/>
        <p:txBody>
          <a:bodyPr/>
          <a:lstStyle/>
          <a:p>
            <a:r>
              <a:rPr lang="en-IN" dirty="0"/>
              <a:t>How to enable routing?</a:t>
            </a:r>
          </a:p>
        </p:txBody>
      </p:sp>
      <p:sp>
        <p:nvSpPr>
          <p:cNvPr id="3" name="Content Placeholder 2">
            <a:extLst>
              <a:ext uri="{FF2B5EF4-FFF2-40B4-BE49-F238E27FC236}">
                <a16:creationId xmlns:a16="http://schemas.microsoft.com/office/drawing/2014/main" id="{CC909379-FB59-4B9B-924D-C1115BF53169}"/>
              </a:ext>
            </a:extLst>
          </p:cNvPr>
          <p:cNvSpPr>
            <a:spLocks noGrp="1"/>
          </p:cNvSpPr>
          <p:nvPr>
            <p:ph idx="1"/>
          </p:nvPr>
        </p:nvSpPr>
        <p:spPr/>
        <p:txBody>
          <a:bodyPr/>
          <a:lstStyle/>
          <a:p>
            <a:r>
              <a:rPr lang="en-IN" dirty="0"/>
              <a:t>There are many libraries to enable routing in react apps</a:t>
            </a:r>
          </a:p>
          <a:p>
            <a:r>
              <a:rPr lang="en-IN" dirty="0"/>
              <a:t>The most popular one is the </a:t>
            </a:r>
            <a:r>
              <a:rPr lang="en-IN" b="1" dirty="0"/>
              <a:t>React router</a:t>
            </a:r>
          </a:p>
          <a:p>
            <a:r>
              <a:rPr lang="en-IN" dirty="0"/>
              <a:t>React router provides a declarative way to define routes</a:t>
            </a:r>
          </a:p>
          <a:p>
            <a:endParaRPr lang="en-IN" dirty="0"/>
          </a:p>
          <a:p>
            <a:r>
              <a:rPr lang="en-IN" dirty="0"/>
              <a:t>To install react router, use the below command</a:t>
            </a:r>
          </a:p>
          <a:p>
            <a:pPr lvl="1"/>
            <a:r>
              <a:rPr lang="en-IN" sz="1800" b="1" i="1" dirty="0" err="1"/>
              <a:t>npm</a:t>
            </a:r>
            <a:r>
              <a:rPr lang="en-IN" sz="1800" b="1" i="1" dirty="0"/>
              <a:t> install react-router-</a:t>
            </a:r>
            <a:r>
              <a:rPr lang="en-IN" sz="1800" b="1" i="1" dirty="0" err="1"/>
              <a:t>dom</a:t>
            </a:r>
            <a:endParaRPr lang="en-IN" dirty="0"/>
          </a:p>
          <a:p>
            <a:r>
              <a:rPr lang="en-IN" dirty="0"/>
              <a:t>The library is called </a:t>
            </a:r>
            <a:r>
              <a:rPr lang="en-IN" b="1" i="1" dirty="0"/>
              <a:t>react-router-</a:t>
            </a:r>
            <a:r>
              <a:rPr lang="en-IN" b="1" i="1" dirty="0" err="1"/>
              <a:t>dom</a:t>
            </a:r>
            <a:r>
              <a:rPr lang="en-IN" i="1" dirty="0"/>
              <a:t> because it is targeted for web routing as compared to routing in react-native mobile apps</a:t>
            </a:r>
          </a:p>
          <a:p>
            <a:endParaRPr lang="en-IN" dirty="0"/>
          </a:p>
        </p:txBody>
      </p:sp>
      <p:sp>
        <p:nvSpPr>
          <p:cNvPr id="4" name="Slide Number Placeholder 3">
            <a:extLst>
              <a:ext uri="{FF2B5EF4-FFF2-40B4-BE49-F238E27FC236}">
                <a16:creationId xmlns:a16="http://schemas.microsoft.com/office/drawing/2014/main" id="{651F96A4-7592-FC5B-69C9-AB738A88ED4A}"/>
              </a:ext>
            </a:extLst>
          </p:cNvPr>
          <p:cNvSpPr>
            <a:spLocks noGrp="1"/>
          </p:cNvSpPr>
          <p:nvPr>
            <p:ph type="sldNum" sz="quarter" idx="12"/>
          </p:nvPr>
        </p:nvSpPr>
        <p:spPr/>
        <p:txBody>
          <a:bodyPr/>
          <a:lstStyle/>
          <a:p>
            <a:fld id="{91496F9C-7FEE-48F2-A86C-DCFACBAB2156}" type="slidenum">
              <a:rPr lang="en-US" smtClean="0"/>
              <a:pPr/>
              <a:t>79</a:t>
            </a:fld>
            <a:endParaRPr lang="en-US"/>
          </a:p>
        </p:txBody>
      </p:sp>
    </p:spTree>
    <p:extLst>
      <p:ext uri="{BB962C8B-B14F-4D97-AF65-F5344CB8AC3E}">
        <p14:creationId xmlns:p14="http://schemas.microsoft.com/office/powerpoint/2010/main" val="37434893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B3F8-3C08-4177-90D0-F75337CE61E5}"/>
              </a:ext>
            </a:extLst>
          </p:cNvPr>
          <p:cNvSpPr>
            <a:spLocks noGrp="1"/>
          </p:cNvSpPr>
          <p:nvPr>
            <p:ph type="title"/>
          </p:nvPr>
        </p:nvSpPr>
        <p:spPr/>
        <p:txBody>
          <a:bodyPr/>
          <a:lstStyle/>
          <a:p>
            <a:r>
              <a:rPr lang="en-IN" dirty="0"/>
              <a:t>React router</a:t>
            </a:r>
          </a:p>
        </p:txBody>
      </p:sp>
      <p:sp>
        <p:nvSpPr>
          <p:cNvPr id="3" name="Content Placeholder 2">
            <a:extLst>
              <a:ext uri="{FF2B5EF4-FFF2-40B4-BE49-F238E27FC236}">
                <a16:creationId xmlns:a16="http://schemas.microsoft.com/office/drawing/2014/main" id="{384E3C54-7D54-456E-B174-E8D440DC53A9}"/>
              </a:ext>
            </a:extLst>
          </p:cNvPr>
          <p:cNvSpPr>
            <a:spLocks noGrp="1"/>
          </p:cNvSpPr>
          <p:nvPr>
            <p:ph idx="1"/>
          </p:nvPr>
        </p:nvSpPr>
        <p:spPr/>
        <p:txBody>
          <a:bodyPr/>
          <a:lstStyle/>
          <a:p>
            <a:r>
              <a:rPr lang="en-IN" dirty="0"/>
              <a:t>React router provides three types of components for working with routing</a:t>
            </a:r>
          </a:p>
          <a:p>
            <a:pPr lvl="1"/>
            <a:r>
              <a:rPr lang="en-IN" dirty="0"/>
              <a:t>Router components</a:t>
            </a:r>
          </a:p>
          <a:p>
            <a:pPr lvl="1"/>
            <a:r>
              <a:rPr lang="en-IN" dirty="0"/>
              <a:t>Route matching components</a:t>
            </a:r>
          </a:p>
          <a:p>
            <a:pPr lvl="1"/>
            <a:r>
              <a:rPr lang="en-IN" dirty="0"/>
              <a:t>Navigation components</a:t>
            </a:r>
          </a:p>
          <a:p>
            <a:pPr lvl="1"/>
            <a:endParaRPr lang="en-IN" dirty="0"/>
          </a:p>
          <a:p>
            <a:r>
              <a:rPr lang="en-IN" dirty="0"/>
              <a:t>React router provides a declarative way to do routing, hence react router components also look like typical react components</a:t>
            </a:r>
          </a:p>
          <a:p>
            <a:endParaRPr lang="en-IN" dirty="0"/>
          </a:p>
          <a:p>
            <a:pPr marL="0" indent="0">
              <a:buNone/>
            </a:pPr>
            <a:endParaRPr lang="en-IN" dirty="0"/>
          </a:p>
          <a:p>
            <a:endParaRPr lang="en-IN" dirty="0"/>
          </a:p>
        </p:txBody>
      </p:sp>
      <p:pic>
        <p:nvPicPr>
          <p:cNvPr id="4" name="Picture 3">
            <a:extLst>
              <a:ext uri="{FF2B5EF4-FFF2-40B4-BE49-F238E27FC236}">
                <a16:creationId xmlns:a16="http://schemas.microsoft.com/office/drawing/2014/main" id="{2E742C3E-7C60-4F25-8AEC-209F5B4371B5}"/>
              </a:ext>
            </a:extLst>
          </p:cNvPr>
          <p:cNvPicPr>
            <a:picLocks noChangeAspect="1"/>
          </p:cNvPicPr>
          <p:nvPr/>
        </p:nvPicPr>
        <p:blipFill>
          <a:blip r:embed="rId2"/>
          <a:stretch>
            <a:fillRect/>
          </a:stretch>
        </p:blipFill>
        <p:spPr>
          <a:xfrm>
            <a:off x="539901" y="3514618"/>
            <a:ext cx="6477000" cy="586358"/>
          </a:xfrm>
          <a:prstGeom prst="rect">
            <a:avLst/>
          </a:prstGeom>
        </p:spPr>
      </p:pic>
      <p:sp>
        <p:nvSpPr>
          <p:cNvPr id="5" name="Slide Number Placeholder 4">
            <a:extLst>
              <a:ext uri="{FF2B5EF4-FFF2-40B4-BE49-F238E27FC236}">
                <a16:creationId xmlns:a16="http://schemas.microsoft.com/office/drawing/2014/main" id="{EFCCF1AE-B2AD-7E3F-C59D-6F54601E13F3}"/>
              </a:ext>
            </a:extLst>
          </p:cNvPr>
          <p:cNvSpPr>
            <a:spLocks noGrp="1"/>
          </p:cNvSpPr>
          <p:nvPr>
            <p:ph type="sldNum" sz="quarter" idx="12"/>
          </p:nvPr>
        </p:nvSpPr>
        <p:spPr/>
        <p:txBody>
          <a:bodyPr/>
          <a:lstStyle/>
          <a:p>
            <a:fld id="{91496F9C-7FEE-48F2-A86C-DCFACBAB2156}" type="slidenum">
              <a:rPr lang="en-US" smtClean="0"/>
              <a:pPr/>
              <a:t>80</a:t>
            </a:fld>
            <a:endParaRPr lang="en-US"/>
          </a:p>
        </p:txBody>
      </p:sp>
    </p:spTree>
    <p:extLst>
      <p:ext uri="{BB962C8B-B14F-4D97-AF65-F5344CB8AC3E}">
        <p14:creationId xmlns:p14="http://schemas.microsoft.com/office/powerpoint/2010/main" val="27716327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7B702-8EE0-4070-89D6-ADD0F4F1ADC3}"/>
              </a:ext>
            </a:extLst>
          </p:cNvPr>
          <p:cNvSpPr>
            <a:spLocks noGrp="1"/>
          </p:cNvSpPr>
          <p:nvPr>
            <p:ph type="title"/>
          </p:nvPr>
        </p:nvSpPr>
        <p:spPr/>
        <p:txBody>
          <a:bodyPr/>
          <a:lstStyle/>
          <a:p>
            <a:r>
              <a:rPr lang="en-IN" dirty="0"/>
              <a:t>Router components</a:t>
            </a:r>
          </a:p>
        </p:txBody>
      </p:sp>
      <p:sp>
        <p:nvSpPr>
          <p:cNvPr id="3" name="Content Placeholder 2">
            <a:extLst>
              <a:ext uri="{FF2B5EF4-FFF2-40B4-BE49-F238E27FC236}">
                <a16:creationId xmlns:a16="http://schemas.microsoft.com/office/drawing/2014/main" id="{ADF32C08-819D-471A-A361-185D327AC813}"/>
              </a:ext>
            </a:extLst>
          </p:cNvPr>
          <p:cNvSpPr>
            <a:spLocks noGrp="1"/>
          </p:cNvSpPr>
          <p:nvPr>
            <p:ph idx="1"/>
          </p:nvPr>
        </p:nvSpPr>
        <p:spPr/>
        <p:txBody>
          <a:bodyPr>
            <a:normAutofit fontScale="85000" lnSpcReduction="20000"/>
          </a:bodyPr>
          <a:lstStyle/>
          <a:p>
            <a:r>
              <a:rPr lang="en-IN" dirty="0"/>
              <a:t>At the core of every react router application, there should be a router component</a:t>
            </a:r>
          </a:p>
          <a:p>
            <a:r>
              <a:rPr lang="en-IN" dirty="0"/>
              <a:t>For web projects, </a:t>
            </a:r>
            <a:r>
              <a:rPr lang="en-IN" b="1" i="1" dirty="0"/>
              <a:t>react-router-</a:t>
            </a:r>
            <a:r>
              <a:rPr lang="en-IN" b="1" i="1" dirty="0" err="1"/>
              <a:t>dom</a:t>
            </a:r>
            <a:r>
              <a:rPr lang="en-IN" b="1" i="1" dirty="0"/>
              <a:t> </a:t>
            </a:r>
            <a:r>
              <a:rPr lang="en-IN" dirty="0"/>
              <a:t>provides 2 types of router components</a:t>
            </a:r>
          </a:p>
          <a:p>
            <a:pPr lvl="1"/>
            <a:r>
              <a:rPr lang="en-IN" b="1" i="1" dirty="0"/>
              <a:t>&lt;</a:t>
            </a:r>
            <a:r>
              <a:rPr lang="en-IN" b="1" i="1" dirty="0" err="1"/>
              <a:t>BrowserRouter</a:t>
            </a:r>
            <a:r>
              <a:rPr lang="en-IN" b="1" i="1" dirty="0"/>
              <a:t> /&gt;</a:t>
            </a:r>
          </a:p>
          <a:p>
            <a:pPr lvl="1"/>
            <a:r>
              <a:rPr lang="en-IN" b="1" i="1" dirty="0"/>
              <a:t>&lt;</a:t>
            </a:r>
            <a:r>
              <a:rPr lang="en-IN" b="1" i="1" dirty="0" err="1"/>
              <a:t>HashRouter</a:t>
            </a:r>
            <a:r>
              <a:rPr lang="en-IN" b="1" i="1" dirty="0"/>
              <a:t> /&gt;</a:t>
            </a:r>
            <a:endParaRPr lang="en-IN" dirty="0"/>
          </a:p>
          <a:p>
            <a:r>
              <a:rPr lang="en-IN" dirty="0"/>
              <a:t>Both of these routers provide a history object, which can be used to control the browser navigation</a:t>
            </a:r>
          </a:p>
          <a:p>
            <a:r>
              <a:rPr lang="en-IN" sz="1600" b="1" i="1" dirty="0"/>
              <a:t>&lt;</a:t>
            </a:r>
            <a:r>
              <a:rPr lang="en-IN" sz="1600" b="1" i="1" dirty="0" err="1"/>
              <a:t>BrowserRouter</a:t>
            </a:r>
            <a:r>
              <a:rPr lang="en-IN" sz="1600" b="1" i="1" dirty="0"/>
              <a:t>/&gt;</a:t>
            </a:r>
            <a:r>
              <a:rPr lang="en-IN" sz="1600" dirty="0"/>
              <a:t> </a:t>
            </a:r>
            <a:r>
              <a:rPr lang="en-IN" dirty="0"/>
              <a:t>can be used when we have a server that responds to requests</a:t>
            </a:r>
          </a:p>
          <a:p>
            <a:r>
              <a:rPr lang="en-IN" sz="1600" b="1" i="1" dirty="0"/>
              <a:t>&lt;</a:t>
            </a:r>
            <a:r>
              <a:rPr lang="en-IN" sz="1600" b="1" i="1" dirty="0" err="1"/>
              <a:t>HashRouter</a:t>
            </a:r>
            <a:r>
              <a:rPr lang="en-IN" sz="1600" b="1" i="1" dirty="0"/>
              <a:t> /&gt;</a:t>
            </a:r>
            <a:r>
              <a:rPr lang="en-IN" dirty="0"/>
              <a:t> is used when we use static file server</a:t>
            </a:r>
          </a:p>
          <a:p>
            <a:endParaRPr lang="en-IN" dirty="0"/>
          </a:p>
          <a:p>
            <a:r>
              <a:rPr lang="en-IN" dirty="0"/>
              <a:t>In a react router application, the entire app/root component should be encompassed inside a </a:t>
            </a:r>
            <a:r>
              <a:rPr lang="en-IN" sz="1600" b="1" i="1" dirty="0" err="1"/>
              <a:t>BrowserRouter</a:t>
            </a:r>
            <a:r>
              <a:rPr lang="en-IN" dirty="0"/>
              <a:t> component</a:t>
            </a:r>
          </a:p>
          <a:p>
            <a:endParaRPr lang="en-IN" dirty="0"/>
          </a:p>
          <a:p>
            <a:endParaRPr lang="en-IN" dirty="0"/>
          </a:p>
        </p:txBody>
      </p:sp>
      <p:pic>
        <p:nvPicPr>
          <p:cNvPr id="5" name="Picture 4">
            <a:extLst>
              <a:ext uri="{FF2B5EF4-FFF2-40B4-BE49-F238E27FC236}">
                <a16:creationId xmlns:a16="http://schemas.microsoft.com/office/drawing/2014/main" id="{BAEB055E-3732-4214-AFFC-AD03946053B3}"/>
              </a:ext>
            </a:extLst>
          </p:cNvPr>
          <p:cNvPicPr>
            <a:picLocks noChangeAspect="1"/>
          </p:cNvPicPr>
          <p:nvPr/>
        </p:nvPicPr>
        <p:blipFill>
          <a:blip r:embed="rId2"/>
          <a:stretch>
            <a:fillRect/>
          </a:stretch>
        </p:blipFill>
        <p:spPr>
          <a:xfrm>
            <a:off x="762000" y="4927766"/>
            <a:ext cx="5029200" cy="1266898"/>
          </a:xfrm>
          <a:prstGeom prst="rect">
            <a:avLst/>
          </a:prstGeom>
        </p:spPr>
      </p:pic>
      <p:sp>
        <p:nvSpPr>
          <p:cNvPr id="4" name="Slide Number Placeholder 3">
            <a:extLst>
              <a:ext uri="{FF2B5EF4-FFF2-40B4-BE49-F238E27FC236}">
                <a16:creationId xmlns:a16="http://schemas.microsoft.com/office/drawing/2014/main" id="{ABF6F9E3-5D20-DCE2-BED6-63BF47756633}"/>
              </a:ext>
            </a:extLst>
          </p:cNvPr>
          <p:cNvSpPr>
            <a:spLocks noGrp="1"/>
          </p:cNvSpPr>
          <p:nvPr>
            <p:ph type="sldNum" sz="quarter" idx="12"/>
          </p:nvPr>
        </p:nvSpPr>
        <p:spPr/>
        <p:txBody>
          <a:bodyPr/>
          <a:lstStyle/>
          <a:p>
            <a:fld id="{91496F9C-7FEE-48F2-A86C-DCFACBAB2156}" type="slidenum">
              <a:rPr lang="en-US" smtClean="0"/>
              <a:pPr/>
              <a:t>81</a:t>
            </a:fld>
            <a:endParaRPr lang="en-US"/>
          </a:p>
        </p:txBody>
      </p:sp>
    </p:spTree>
    <p:extLst>
      <p:ext uri="{BB962C8B-B14F-4D97-AF65-F5344CB8AC3E}">
        <p14:creationId xmlns:p14="http://schemas.microsoft.com/office/powerpoint/2010/main" val="5036378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2BDC-DEF3-4161-9837-168DEEFEAC81}"/>
              </a:ext>
            </a:extLst>
          </p:cNvPr>
          <p:cNvSpPr>
            <a:spLocks noGrp="1"/>
          </p:cNvSpPr>
          <p:nvPr>
            <p:ph type="title"/>
          </p:nvPr>
        </p:nvSpPr>
        <p:spPr/>
        <p:txBody>
          <a:bodyPr/>
          <a:lstStyle/>
          <a:p>
            <a:r>
              <a:rPr lang="en-IN" dirty="0"/>
              <a:t>Route matching components</a:t>
            </a:r>
          </a:p>
        </p:txBody>
      </p:sp>
      <p:sp>
        <p:nvSpPr>
          <p:cNvPr id="3" name="Content Placeholder 2">
            <a:extLst>
              <a:ext uri="{FF2B5EF4-FFF2-40B4-BE49-F238E27FC236}">
                <a16:creationId xmlns:a16="http://schemas.microsoft.com/office/drawing/2014/main" id="{BC42EB85-0639-4108-BD4B-3103C9528E45}"/>
              </a:ext>
            </a:extLst>
          </p:cNvPr>
          <p:cNvSpPr>
            <a:spLocks noGrp="1"/>
          </p:cNvSpPr>
          <p:nvPr>
            <p:ph idx="1"/>
          </p:nvPr>
        </p:nvSpPr>
        <p:spPr>
          <a:xfrm>
            <a:off x="324091" y="1323000"/>
            <a:ext cx="9259747" cy="5458800"/>
          </a:xfrm>
        </p:spPr>
        <p:txBody>
          <a:bodyPr/>
          <a:lstStyle/>
          <a:p>
            <a:r>
              <a:rPr lang="en-IN" dirty="0"/>
              <a:t>The route matching components can be used to control what components need to be rendered based on location of the web page</a:t>
            </a:r>
          </a:p>
          <a:p>
            <a:r>
              <a:rPr lang="en-IN" dirty="0"/>
              <a:t>There are 2 types of route matching components</a:t>
            </a:r>
          </a:p>
          <a:p>
            <a:pPr lvl="1"/>
            <a:r>
              <a:rPr lang="en-IN" b="1" i="1" dirty="0"/>
              <a:t>&lt;Route /&gt;</a:t>
            </a:r>
          </a:p>
          <a:p>
            <a:pPr lvl="1"/>
            <a:r>
              <a:rPr lang="en-IN" b="1" i="1" dirty="0"/>
              <a:t>&lt;Switch /&gt;</a:t>
            </a:r>
          </a:p>
          <a:p>
            <a:r>
              <a:rPr lang="en-US" dirty="0"/>
              <a:t>You can include a </a:t>
            </a:r>
            <a:r>
              <a:rPr lang="en-US" sz="1600" b="1" i="1" dirty="0"/>
              <a:t>&lt;Route&gt;</a:t>
            </a:r>
            <a:r>
              <a:rPr lang="en-US" dirty="0"/>
              <a:t> anywhere that you want to render content based on the location</a:t>
            </a:r>
          </a:p>
          <a:p>
            <a:r>
              <a:rPr lang="en-US" dirty="0"/>
              <a:t>Route matching is done by comparing a &lt;Route&gt;'s path prop to the current location’s pathname</a:t>
            </a:r>
          </a:p>
          <a:p>
            <a:endParaRPr lang="en-US" dirty="0"/>
          </a:p>
          <a:p>
            <a:endParaRPr lang="en-US" dirty="0"/>
          </a:p>
          <a:p>
            <a:endParaRPr lang="en-US" dirty="0"/>
          </a:p>
          <a:p>
            <a:r>
              <a:rPr lang="en-US" dirty="0"/>
              <a:t>In the above example, we have seen only static strings in the path</a:t>
            </a:r>
          </a:p>
          <a:p>
            <a:r>
              <a:rPr lang="en-US" dirty="0"/>
              <a:t>If we have match dynamic URLs such as</a:t>
            </a:r>
            <a:r>
              <a:rPr lang="en-US" sz="1600" b="1" i="1" dirty="0"/>
              <a:t> ‘/customers/1’, ‘/customers/2’</a:t>
            </a:r>
            <a:r>
              <a:rPr lang="en-US" dirty="0"/>
              <a:t> etc. we have to use regex pattern matching as shown below</a:t>
            </a:r>
          </a:p>
          <a:p>
            <a:endParaRPr lang="en-US" dirty="0"/>
          </a:p>
          <a:p>
            <a:pPr marL="0" indent="0">
              <a:buNone/>
            </a:pPr>
            <a:endParaRPr lang="en-US" dirty="0"/>
          </a:p>
          <a:p>
            <a:pPr marL="0" indent="0">
              <a:buNone/>
            </a:pPr>
            <a:endParaRPr lang="en-US" dirty="0"/>
          </a:p>
        </p:txBody>
      </p:sp>
      <p:sp>
        <p:nvSpPr>
          <p:cNvPr id="4" name="Rectangle 1">
            <a:extLst>
              <a:ext uri="{FF2B5EF4-FFF2-40B4-BE49-F238E27FC236}">
                <a16:creationId xmlns:a16="http://schemas.microsoft.com/office/drawing/2014/main" id="{B27CD3F7-D668-40A1-A80E-DE62A57D6722}"/>
              </a:ext>
            </a:extLst>
          </p:cNvPr>
          <p:cNvSpPr>
            <a:spLocks noChangeArrowheads="1"/>
          </p:cNvSpPr>
          <p:nvPr/>
        </p:nvSpPr>
        <p:spPr bwMode="auto">
          <a:xfrm>
            <a:off x="0" y="0"/>
            <a:ext cx="9906000" cy="0"/>
          </a:xfrm>
          <a:prstGeom prst="rect">
            <a:avLst/>
          </a:prstGeom>
          <a:solidFill>
            <a:srgbClr val="2D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apple-system"/>
              </a:rPr>
              <a:t>You can include a </a:t>
            </a:r>
            <a:r>
              <a:rPr kumimoji="0" lang="en-US" altLang="en-US" sz="900" b="0" i="0" u="none" strike="noStrike" cap="none" normalizeH="0" baseline="0">
                <a:ln>
                  <a:noFill/>
                </a:ln>
                <a:solidFill>
                  <a:srgbClr val="000000"/>
                </a:solidFill>
                <a:effectLst/>
                <a:latin typeface="Menlo"/>
              </a:rPr>
              <a:t>&lt;Route&gt;</a:t>
            </a:r>
            <a:r>
              <a:rPr kumimoji="0" lang="en-US" altLang="en-US" sz="900" b="0" i="0" u="none" strike="noStrike" cap="none" normalizeH="0" baseline="0">
                <a:ln>
                  <a:noFill/>
                </a:ln>
                <a:solidFill>
                  <a:srgbClr val="000000"/>
                </a:solidFill>
                <a:effectLst/>
                <a:latin typeface="-apple-system"/>
              </a:rPr>
              <a:t> anywhere that you want to render content based on the location</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16C6659F-ECCF-4026-9397-9F1EAA497A7A}"/>
              </a:ext>
            </a:extLst>
          </p:cNvPr>
          <p:cNvPicPr>
            <a:picLocks noChangeAspect="1"/>
          </p:cNvPicPr>
          <p:nvPr/>
        </p:nvPicPr>
        <p:blipFill>
          <a:blip r:embed="rId2"/>
          <a:stretch>
            <a:fillRect/>
          </a:stretch>
        </p:blipFill>
        <p:spPr>
          <a:xfrm>
            <a:off x="668215" y="4402780"/>
            <a:ext cx="6477000" cy="919718"/>
          </a:xfrm>
          <a:prstGeom prst="rect">
            <a:avLst/>
          </a:prstGeom>
        </p:spPr>
      </p:pic>
      <p:pic>
        <p:nvPicPr>
          <p:cNvPr id="10" name="Picture 9">
            <a:extLst>
              <a:ext uri="{FF2B5EF4-FFF2-40B4-BE49-F238E27FC236}">
                <a16:creationId xmlns:a16="http://schemas.microsoft.com/office/drawing/2014/main" id="{D75448A3-E486-49C5-B1AA-3F663B820252}"/>
              </a:ext>
            </a:extLst>
          </p:cNvPr>
          <p:cNvPicPr>
            <a:picLocks noChangeAspect="1"/>
          </p:cNvPicPr>
          <p:nvPr/>
        </p:nvPicPr>
        <p:blipFill>
          <a:blip r:embed="rId3"/>
          <a:stretch>
            <a:fillRect/>
          </a:stretch>
        </p:blipFill>
        <p:spPr>
          <a:xfrm>
            <a:off x="676903" y="5153278"/>
            <a:ext cx="6553200" cy="637922"/>
          </a:xfrm>
          <a:prstGeom prst="rect">
            <a:avLst/>
          </a:prstGeom>
        </p:spPr>
      </p:pic>
      <p:sp>
        <p:nvSpPr>
          <p:cNvPr id="5" name="Slide Number Placeholder 4">
            <a:extLst>
              <a:ext uri="{FF2B5EF4-FFF2-40B4-BE49-F238E27FC236}">
                <a16:creationId xmlns:a16="http://schemas.microsoft.com/office/drawing/2014/main" id="{DC83FFA2-493B-29DB-CB16-7745B367A500}"/>
              </a:ext>
            </a:extLst>
          </p:cNvPr>
          <p:cNvSpPr>
            <a:spLocks noGrp="1"/>
          </p:cNvSpPr>
          <p:nvPr>
            <p:ph type="sldNum" sz="quarter" idx="12"/>
          </p:nvPr>
        </p:nvSpPr>
        <p:spPr/>
        <p:txBody>
          <a:bodyPr/>
          <a:lstStyle/>
          <a:p>
            <a:fld id="{91496F9C-7FEE-48F2-A86C-DCFACBAB2156}" type="slidenum">
              <a:rPr lang="en-US" smtClean="0"/>
              <a:pPr/>
              <a:t>82</a:t>
            </a:fld>
            <a:endParaRPr lang="en-US"/>
          </a:p>
        </p:txBody>
      </p:sp>
    </p:spTree>
    <p:extLst>
      <p:ext uri="{BB962C8B-B14F-4D97-AF65-F5344CB8AC3E}">
        <p14:creationId xmlns:p14="http://schemas.microsoft.com/office/powerpoint/2010/main" val="18106507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FA2B-7E2E-4187-93F4-BBA97AE0BCBC}"/>
              </a:ext>
            </a:extLst>
          </p:cNvPr>
          <p:cNvSpPr>
            <a:spLocks noGrp="1"/>
          </p:cNvSpPr>
          <p:nvPr>
            <p:ph type="title"/>
          </p:nvPr>
        </p:nvSpPr>
        <p:spPr/>
        <p:txBody>
          <a:bodyPr/>
          <a:lstStyle/>
          <a:p>
            <a:r>
              <a:rPr lang="en-IN" dirty="0"/>
              <a:t>Route matching - Switch</a:t>
            </a:r>
          </a:p>
        </p:txBody>
      </p:sp>
      <p:sp>
        <p:nvSpPr>
          <p:cNvPr id="3" name="Content Placeholder 2">
            <a:extLst>
              <a:ext uri="{FF2B5EF4-FFF2-40B4-BE49-F238E27FC236}">
                <a16:creationId xmlns:a16="http://schemas.microsoft.com/office/drawing/2014/main" id="{D0128D96-EA05-417F-9B01-387A74CB0446}"/>
              </a:ext>
            </a:extLst>
          </p:cNvPr>
          <p:cNvSpPr>
            <a:spLocks noGrp="1"/>
          </p:cNvSpPr>
          <p:nvPr>
            <p:ph idx="1"/>
          </p:nvPr>
        </p:nvSpPr>
        <p:spPr/>
        <p:txBody>
          <a:bodyPr/>
          <a:lstStyle/>
          <a:p>
            <a:r>
              <a:rPr lang="en-US" dirty="0"/>
              <a:t>The </a:t>
            </a:r>
            <a:r>
              <a:rPr lang="en-US" sz="1600" b="1" i="1" dirty="0"/>
              <a:t>&lt;Switch&gt;</a:t>
            </a:r>
            <a:r>
              <a:rPr lang="en-US" dirty="0"/>
              <a:t> component can be used to group &lt;Route&gt;s together</a:t>
            </a:r>
          </a:p>
          <a:p>
            <a:endParaRPr lang="en-US" dirty="0"/>
          </a:p>
          <a:p>
            <a:endParaRPr lang="en-US" dirty="0"/>
          </a:p>
          <a:p>
            <a:endParaRPr lang="en-US" dirty="0"/>
          </a:p>
          <a:p>
            <a:endParaRPr lang="en-US" dirty="0"/>
          </a:p>
          <a:p>
            <a:r>
              <a:rPr lang="en-US" dirty="0"/>
              <a:t>The </a:t>
            </a:r>
            <a:r>
              <a:rPr lang="en-US" b="1" i="1" dirty="0"/>
              <a:t>exact </a:t>
            </a:r>
            <a:r>
              <a:rPr lang="en-US" dirty="0"/>
              <a:t>attribute is used to indicate that the route path should be exactly matched and not just prefix matching</a:t>
            </a:r>
          </a:p>
          <a:p>
            <a:r>
              <a:rPr lang="en-US" dirty="0"/>
              <a:t>For e.g. the “/” path might match every possible component that starts with “/”, but if we use exact, it will not match any other path matching the prefix</a:t>
            </a:r>
          </a:p>
          <a:p>
            <a:endParaRPr lang="en-IN" dirty="0"/>
          </a:p>
          <a:p>
            <a:endParaRPr lang="en-IN" dirty="0"/>
          </a:p>
        </p:txBody>
      </p:sp>
      <p:pic>
        <p:nvPicPr>
          <p:cNvPr id="4" name="Picture 3">
            <a:extLst>
              <a:ext uri="{FF2B5EF4-FFF2-40B4-BE49-F238E27FC236}">
                <a16:creationId xmlns:a16="http://schemas.microsoft.com/office/drawing/2014/main" id="{38C8B5BC-B90D-470D-A31E-4020E9F9F6C5}"/>
              </a:ext>
            </a:extLst>
          </p:cNvPr>
          <p:cNvPicPr>
            <a:picLocks noChangeAspect="1"/>
          </p:cNvPicPr>
          <p:nvPr/>
        </p:nvPicPr>
        <p:blipFill>
          <a:blip r:embed="rId2"/>
          <a:stretch>
            <a:fillRect/>
          </a:stretch>
        </p:blipFill>
        <p:spPr>
          <a:xfrm>
            <a:off x="838200" y="2805357"/>
            <a:ext cx="5257800" cy="1295619"/>
          </a:xfrm>
          <a:prstGeom prst="rect">
            <a:avLst/>
          </a:prstGeom>
        </p:spPr>
      </p:pic>
      <p:sp>
        <p:nvSpPr>
          <p:cNvPr id="5" name="Slide Number Placeholder 4">
            <a:extLst>
              <a:ext uri="{FF2B5EF4-FFF2-40B4-BE49-F238E27FC236}">
                <a16:creationId xmlns:a16="http://schemas.microsoft.com/office/drawing/2014/main" id="{374AF547-E874-336A-D8B5-20981A7219E2}"/>
              </a:ext>
            </a:extLst>
          </p:cNvPr>
          <p:cNvSpPr>
            <a:spLocks noGrp="1"/>
          </p:cNvSpPr>
          <p:nvPr>
            <p:ph type="sldNum" sz="quarter" idx="12"/>
          </p:nvPr>
        </p:nvSpPr>
        <p:spPr/>
        <p:txBody>
          <a:bodyPr/>
          <a:lstStyle/>
          <a:p>
            <a:fld id="{91496F9C-7FEE-48F2-A86C-DCFACBAB2156}" type="slidenum">
              <a:rPr lang="en-US" smtClean="0"/>
              <a:pPr/>
              <a:t>83</a:t>
            </a:fld>
            <a:endParaRPr lang="en-US"/>
          </a:p>
        </p:txBody>
      </p:sp>
    </p:spTree>
    <p:extLst>
      <p:ext uri="{BB962C8B-B14F-4D97-AF65-F5344CB8AC3E}">
        <p14:creationId xmlns:p14="http://schemas.microsoft.com/office/powerpoint/2010/main" val="503234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ECB99-95BF-4D91-A8EF-6F7282DB98ED}"/>
              </a:ext>
            </a:extLst>
          </p:cNvPr>
          <p:cNvSpPr>
            <a:spLocks noGrp="1"/>
          </p:cNvSpPr>
          <p:nvPr>
            <p:ph type="title"/>
          </p:nvPr>
        </p:nvSpPr>
        <p:spPr/>
        <p:txBody>
          <a:bodyPr/>
          <a:lstStyle/>
          <a:p>
            <a:r>
              <a:rPr lang="en-IN" dirty="0"/>
              <a:t>Navigation components</a:t>
            </a:r>
          </a:p>
        </p:txBody>
      </p:sp>
      <p:sp>
        <p:nvSpPr>
          <p:cNvPr id="3" name="Content Placeholder 2">
            <a:extLst>
              <a:ext uri="{FF2B5EF4-FFF2-40B4-BE49-F238E27FC236}">
                <a16:creationId xmlns:a16="http://schemas.microsoft.com/office/drawing/2014/main" id="{8315CE6D-FF99-41AA-AA5C-A7A7C965C169}"/>
              </a:ext>
            </a:extLst>
          </p:cNvPr>
          <p:cNvSpPr>
            <a:spLocks noGrp="1"/>
          </p:cNvSpPr>
          <p:nvPr>
            <p:ph idx="1"/>
          </p:nvPr>
        </p:nvSpPr>
        <p:spPr/>
        <p:txBody>
          <a:bodyPr>
            <a:normAutofit fontScale="92500" lnSpcReduction="20000"/>
          </a:bodyPr>
          <a:lstStyle/>
          <a:p>
            <a:r>
              <a:rPr lang="en-IN" dirty="0"/>
              <a:t>When we want to create links in our application, React Router provides a </a:t>
            </a:r>
            <a:r>
              <a:rPr lang="en-IN" b="1" i="1" dirty="0"/>
              <a:t>&lt;Link&gt; </a:t>
            </a:r>
            <a:r>
              <a:rPr lang="en-IN" dirty="0"/>
              <a:t>component</a:t>
            </a:r>
          </a:p>
          <a:p>
            <a:r>
              <a:rPr lang="en-IN" dirty="0"/>
              <a:t>Whenever we render a &lt;Link&gt;, an anchor &lt;a&gt; will be rendered in your application’s html</a:t>
            </a:r>
          </a:p>
          <a:p>
            <a:endParaRPr lang="en-IN" dirty="0"/>
          </a:p>
          <a:p>
            <a:endParaRPr lang="en-IN" dirty="0"/>
          </a:p>
          <a:p>
            <a:endParaRPr lang="en-IN" dirty="0"/>
          </a:p>
          <a:p>
            <a:endParaRPr lang="en-IN" dirty="0"/>
          </a:p>
          <a:p>
            <a:endParaRPr lang="en-IN" dirty="0"/>
          </a:p>
          <a:p>
            <a:endParaRPr lang="en-IN" dirty="0"/>
          </a:p>
          <a:p>
            <a:r>
              <a:rPr lang="en-IN" dirty="0"/>
              <a:t>The &lt;Link&gt; component has an attribute named </a:t>
            </a:r>
            <a:r>
              <a:rPr lang="en-IN" b="1" dirty="0"/>
              <a:t>to, </a:t>
            </a:r>
            <a:r>
              <a:rPr lang="en-IN" dirty="0"/>
              <a:t>which can be used to set the target navigation link</a:t>
            </a:r>
          </a:p>
          <a:p>
            <a:endParaRPr lang="en-IN" dirty="0"/>
          </a:p>
        </p:txBody>
      </p:sp>
      <p:pic>
        <p:nvPicPr>
          <p:cNvPr id="4" name="Picture 3">
            <a:extLst>
              <a:ext uri="{FF2B5EF4-FFF2-40B4-BE49-F238E27FC236}">
                <a16:creationId xmlns:a16="http://schemas.microsoft.com/office/drawing/2014/main" id="{64A07996-1C01-47C0-AE0D-6BCE62825855}"/>
              </a:ext>
            </a:extLst>
          </p:cNvPr>
          <p:cNvPicPr>
            <a:picLocks noChangeAspect="1"/>
          </p:cNvPicPr>
          <p:nvPr/>
        </p:nvPicPr>
        <p:blipFill>
          <a:blip r:embed="rId2"/>
          <a:stretch>
            <a:fillRect/>
          </a:stretch>
        </p:blipFill>
        <p:spPr>
          <a:xfrm>
            <a:off x="990600" y="3175000"/>
            <a:ext cx="5716250" cy="1981200"/>
          </a:xfrm>
          <a:prstGeom prst="rect">
            <a:avLst/>
          </a:prstGeom>
        </p:spPr>
      </p:pic>
      <p:sp>
        <p:nvSpPr>
          <p:cNvPr id="5" name="Speech Bubble: Oval 4">
            <a:extLst>
              <a:ext uri="{FF2B5EF4-FFF2-40B4-BE49-F238E27FC236}">
                <a16:creationId xmlns:a16="http://schemas.microsoft.com/office/drawing/2014/main" id="{094B257B-8188-41DF-BE16-F5CA97B824B1}"/>
              </a:ext>
            </a:extLst>
          </p:cNvPr>
          <p:cNvSpPr/>
          <p:nvPr/>
        </p:nvSpPr>
        <p:spPr>
          <a:xfrm>
            <a:off x="6400800" y="2209800"/>
            <a:ext cx="2133600" cy="685800"/>
          </a:xfrm>
          <a:prstGeom prst="wedgeEllipseCallout">
            <a:avLst>
              <a:gd name="adj1" fmla="val -146421"/>
              <a:gd name="adj2" fmla="val 83075"/>
            </a:avLst>
          </a:prstGeom>
          <a:solidFill>
            <a:srgbClr val="C3E2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2"/>
                </a:solidFill>
              </a:rPr>
              <a:t>The </a:t>
            </a:r>
            <a:r>
              <a:rPr lang="en-IN" sz="1400" b="1" dirty="0">
                <a:solidFill>
                  <a:schemeClr val="tx2"/>
                </a:solidFill>
              </a:rPr>
              <a:t>to </a:t>
            </a:r>
            <a:r>
              <a:rPr lang="en-IN" sz="1400" dirty="0">
                <a:solidFill>
                  <a:schemeClr val="tx2"/>
                </a:solidFill>
              </a:rPr>
              <a:t>attribute refers to the target link</a:t>
            </a:r>
          </a:p>
        </p:txBody>
      </p:sp>
      <p:sp>
        <p:nvSpPr>
          <p:cNvPr id="6" name="Slide Number Placeholder 5">
            <a:extLst>
              <a:ext uri="{FF2B5EF4-FFF2-40B4-BE49-F238E27FC236}">
                <a16:creationId xmlns:a16="http://schemas.microsoft.com/office/drawing/2014/main" id="{FC43D24F-7AA7-4E16-5221-E29C5E999615}"/>
              </a:ext>
            </a:extLst>
          </p:cNvPr>
          <p:cNvSpPr>
            <a:spLocks noGrp="1"/>
          </p:cNvSpPr>
          <p:nvPr>
            <p:ph type="sldNum" sz="quarter" idx="12"/>
          </p:nvPr>
        </p:nvSpPr>
        <p:spPr/>
        <p:txBody>
          <a:bodyPr/>
          <a:lstStyle/>
          <a:p>
            <a:fld id="{91496F9C-7FEE-48F2-A86C-DCFACBAB2156}" type="slidenum">
              <a:rPr lang="en-US" smtClean="0"/>
              <a:pPr/>
              <a:t>84</a:t>
            </a:fld>
            <a:endParaRPr lang="en-US"/>
          </a:p>
        </p:txBody>
      </p:sp>
    </p:spTree>
    <p:extLst>
      <p:ext uri="{BB962C8B-B14F-4D97-AF65-F5344CB8AC3E}">
        <p14:creationId xmlns:p14="http://schemas.microsoft.com/office/powerpoint/2010/main" val="13395146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74590-6A02-4A21-B718-39C0B7A0A67F}"/>
              </a:ext>
            </a:extLst>
          </p:cNvPr>
          <p:cNvSpPr>
            <a:spLocks noGrp="1"/>
          </p:cNvSpPr>
          <p:nvPr>
            <p:ph type="title"/>
          </p:nvPr>
        </p:nvSpPr>
        <p:spPr/>
        <p:txBody>
          <a:bodyPr/>
          <a:lstStyle/>
          <a:p>
            <a:r>
              <a:rPr lang="en-IN" dirty="0"/>
              <a:t>Handling URL params</a:t>
            </a:r>
          </a:p>
        </p:txBody>
      </p:sp>
      <p:sp>
        <p:nvSpPr>
          <p:cNvPr id="3" name="Content Placeholder 2">
            <a:extLst>
              <a:ext uri="{FF2B5EF4-FFF2-40B4-BE49-F238E27FC236}">
                <a16:creationId xmlns:a16="http://schemas.microsoft.com/office/drawing/2014/main" id="{6450892E-191F-4C3C-ABA6-190E1E907844}"/>
              </a:ext>
            </a:extLst>
          </p:cNvPr>
          <p:cNvSpPr>
            <a:spLocks noGrp="1"/>
          </p:cNvSpPr>
          <p:nvPr>
            <p:ph idx="1"/>
          </p:nvPr>
        </p:nvSpPr>
        <p:spPr>
          <a:xfrm>
            <a:off x="324091" y="1323000"/>
            <a:ext cx="9124709" cy="5335199"/>
          </a:xfrm>
        </p:spPr>
        <p:txBody>
          <a:bodyPr>
            <a:normAutofit lnSpcReduction="10000"/>
          </a:bodyPr>
          <a:lstStyle/>
          <a:p>
            <a:r>
              <a:rPr lang="en-IN" dirty="0"/>
              <a:t>As discussed earlier, we could have lots of dynamic URLs in our application as below</a:t>
            </a:r>
          </a:p>
          <a:p>
            <a:endParaRPr lang="en-IN" dirty="0"/>
          </a:p>
          <a:p>
            <a:endParaRPr lang="en-IN" dirty="0"/>
          </a:p>
          <a:p>
            <a:r>
              <a:rPr lang="en-IN" dirty="0"/>
              <a:t>For the </a:t>
            </a:r>
            <a:r>
              <a:rPr lang="en-IN" b="1" dirty="0" err="1"/>
              <a:t>CustomerDetails</a:t>
            </a:r>
            <a:r>
              <a:rPr lang="en-IN" b="1" dirty="0"/>
              <a:t> </a:t>
            </a:r>
            <a:r>
              <a:rPr lang="en-IN" dirty="0"/>
              <a:t>component to work, it should be able to parse the customer id from the URL param</a:t>
            </a:r>
          </a:p>
          <a:p>
            <a:r>
              <a:rPr lang="en-IN" dirty="0"/>
              <a:t>Using the customer id only, the details component can fetch data from the backend</a:t>
            </a:r>
          </a:p>
          <a:p>
            <a:r>
              <a:rPr lang="en-IN" dirty="0"/>
              <a:t>In such scenarios, React router automatically parses the URL params and fills up an object named </a:t>
            </a:r>
            <a:r>
              <a:rPr lang="en-IN" b="1" dirty="0" err="1"/>
              <a:t>match.params</a:t>
            </a:r>
            <a:r>
              <a:rPr lang="en-IN" dirty="0"/>
              <a:t> inside the props object</a:t>
            </a:r>
          </a:p>
          <a:p>
            <a:r>
              <a:rPr lang="en-IN" dirty="0"/>
              <a:t>So, to fetch the customer id, one could use the below piece of code</a:t>
            </a:r>
          </a:p>
          <a:p>
            <a:endParaRPr lang="en-IN" dirty="0"/>
          </a:p>
          <a:p>
            <a:endParaRPr lang="en-IN" dirty="0"/>
          </a:p>
          <a:p>
            <a:r>
              <a:rPr lang="en-IN" dirty="0"/>
              <a:t>In our example, only parameter (id) is present, but there could be more than one </a:t>
            </a:r>
            <a:r>
              <a:rPr lang="en-IN" dirty="0" err="1"/>
              <a:t>url</a:t>
            </a:r>
            <a:r>
              <a:rPr lang="en-IN" dirty="0"/>
              <a:t> params</a:t>
            </a:r>
          </a:p>
          <a:p>
            <a:endParaRPr lang="en-IN" dirty="0"/>
          </a:p>
        </p:txBody>
      </p:sp>
      <p:pic>
        <p:nvPicPr>
          <p:cNvPr id="4" name="Picture 3">
            <a:extLst>
              <a:ext uri="{FF2B5EF4-FFF2-40B4-BE49-F238E27FC236}">
                <a16:creationId xmlns:a16="http://schemas.microsoft.com/office/drawing/2014/main" id="{5755F223-1541-4351-B6ED-C50540819FDD}"/>
              </a:ext>
            </a:extLst>
          </p:cNvPr>
          <p:cNvPicPr>
            <a:picLocks noChangeAspect="1"/>
          </p:cNvPicPr>
          <p:nvPr/>
        </p:nvPicPr>
        <p:blipFill>
          <a:blip r:embed="rId2"/>
          <a:stretch>
            <a:fillRect/>
          </a:stretch>
        </p:blipFill>
        <p:spPr>
          <a:xfrm>
            <a:off x="838840" y="1956777"/>
            <a:ext cx="6172200" cy="600834"/>
          </a:xfrm>
          <a:prstGeom prst="rect">
            <a:avLst/>
          </a:prstGeom>
        </p:spPr>
      </p:pic>
      <p:pic>
        <p:nvPicPr>
          <p:cNvPr id="5" name="Picture 4">
            <a:extLst>
              <a:ext uri="{FF2B5EF4-FFF2-40B4-BE49-F238E27FC236}">
                <a16:creationId xmlns:a16="http://schemas.microsoft.com/office/drawing/2014/main" id="{07F5072A-B497-40B1-9A22-172B05BEE013}"/>
              </a:ext>
            </a:extLst>
          </p:cNvPr>
          <p:cNvPicPr>
            <a:picLocks noChangeAspect="1"/>
          </p:cNvPicPr>
          <p:nvPr/>
        </p:nvPicPr>
        <p:blipFill>
          <a:blip r:embed="rId3"/>
          <a:stretch>
            <a:fillRect/>
          </a:stretch>
        </p:blipFill>
        <p:spPr>
          <a:xfrm>
            <a:off x="660400" y="5029200"/>
            <a:ext cx="5514975" cy="573210"/>
          </a:xfrm>
          <a:prstGeom prst="rect">
            <a:avLst/>
          </a:prstGeom>
        </p:spPr>
      </p:pic>
      <p:sp>
        <p:nvSpPr>
          <p:cNvPr id="6" name="Slide Number Placeholder 5">
            <a:extLst>
              <a:ext uri="{FF2B5EF4-FFF2-40B4-BE49-F238E27FC236}">
                <a16:creationId xmlns:a16="http://schemas.microsoft.com/office/drawing/2014/main" id="{8CA6ADE0-AB6C-3E10-2742-8D6A950F059A}"/>
              </a:ext>
            </a:extLst>
          </p:cNvPr>
          <p:cNvSpPr>
            <a:spLocks noGrp="1"/>
          </p:cNvSpPr>
          <p:nvPr>
            <p:ph type="sldNum" sz="quarter" idx="12"/>
          </p:nvPr>
        </p:nvSpPr>
        <p:spPr/>
        <p:txBody>
          <a:bodyPr/>
          <a:lstStyle/>
          <a:p>
            <a:fld id="{91496F9C-7FEE-48F2-A86C-DCFACBAB2156}" type="slidenum">
              <a:rPr lang="en-US" smtClean="0"/>
              <a:pPr/>
              <a:t>85</a:t>
            </a:fld>
            <a:endParaRPr lang="en-US"/>
          </a:p>
        </p:txBody>
      </p:sp>
    </p:spTree>
    <p:extLst>
      <p:ext uri="{BB962C8B-B14F-4D97-AF65-F5344CB8AC3E}">
        <p14:creationId xmlns:p14="http://schemas.microsoft.com/office/powerpoint/2010/main" val="33860035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1E1-8461-4E63-95A0-0D1A08CB7D7A}"/>
              </a:ext>
            </a:extLst>
          </p:cNvPr>
          <p:cNvSpPr>
            <a:spLocks noGrp="1"/>
          </p:cNvSpPr>
          <p:nvPr>
            <p:ph type="title"/>
          </p:nvPr>
        </p:nvSpPr>
        <p:spPr/>
        <p:txBody>
          <a:bodyPr/>
          <a:lstStyle/>
          <a:p>
            <a:r>
              <a:rPr lang="en-IN" dirty="0"/>
              <a:t>Consuming REST services</a:t>
            </a:r>
          </a:p>
        </p:txBody>
      </p:sp>
      <p:sp>
        <p:nvSpPr>
          <p:cNvPr id="3" name="Content Placeholder 2">
            <a:extLst>
              <a:ext uri="{FF2B5EF4-FFF2-40B4-BE49-F238E27FC236}">
                <a16:creationId xmlns:a16="http://schemas.microsoft.com/office/drawing/2014/main" id="{C62316FA-6015-424E-A8D5-9A9BD9DD1EF0}"/>
              </a:ext>
            </a:extLst>
          </p:cNvPr>
          <p:cNvSpPr>
            <a:spLocks noGrp="1"/>
          </p:cNvSpPr>
          <p:nvPr>
            <p:ph idx="1"/>
          </p:nvPr>
        </p:nvSpPr>
        <p:spPr>
          <a:xfrm>
            <a:off x="324091" y="1323000"/>
            <a:ext cx="9259747" cy="5230199"/>
          </a:xfrm>
        </p:spPr>
        <p:txBody>
          <a:bodyPr/>
          <a:lstStyle/>
          <a:p>
            <a:r>
              <a:rPr lang="en-IN" dirty="0"/>
              <a:t>Most of the modern web apps communicate with a REST backend to get the actual data</a:t>
            </a:r>
          </a:p>
          <a:p>
            <a:r>
              <a:rPr lang="en-IN" dirty="0"/>
              <a:t>Till now, we have only seen how to work with local JSON data</a:t>
            </a:r>
          </a:p>
          <a:p>
            <a:r>
              <a:rPr lang="en-IN" dirty="0"/>
              <a:t>Because all browser based apps rely on HTTP protocol, REST is the most popular architecture to consume data across the internet</a:t>
            </a:r>
          </a:p>
          <a:p>
            <a:r>
              <a:rPr lang="en-IN" dirty="0"/>
              <a:t>REST services are called through HTTP and data format used is JSON</a:t>
            </a:r>
          </a:p>
          <a:p>
            <a:r>
              <a:rPr lang="en-IN" dirty="0"/>
              <a:t>React apps can communicate with any internet services or our own backend server through HTTP and REST using JSON as the data format</a:t>
            </a:r>
          </a:p>
          <a:p>
            <a:endParaRPr lang="en-IN" dirty="0"/>
          </a:p>
        </p:txBody>
      </p:sp>
      <p:grpSp>
        <p:nvGrpSpPr>
          <p:cNvPr id="8" name="Group 7">
            <a:extLst>
              <a:ext uri="{FF2B5EF4-FFF2-40B4-BE49-F238E27FC236}">
                <a16:creationId xmlns:a16="http://schemas.microsoft.com/office/drawing/2014/main" id="{B06F3274-8732-8531-3BF1-057EFC7390AE}"/>
              </a:ext>
            </a:extLst>
          </p:cNvPr>
          <p:cNvGrpSpPr/>
          <p:nvPr/>
        </p:nvGrpSpPr>
        <p:grpSpPr>
          <a:xfrm>
            <a:off x="1219200" y="4164494"/>
            <a:ext cx="6521141" cy="2741011"/>
            <a:chOff x="1295400" y="3733800"/>
            <a:chExt cx="6521141" cy="2741011"/>
          </a:xfrm>
        </p:grpSpPr>
        <p:sp>
          <p:nvSpPr>
            <p:cNvPr id="4" name="Rectangle: Rounded Corners 3">
              <a:extLst>
                <a:ext uri="{FF2B5EF4-FFF2-40B4-BE49-F238E27FC236}">
                  <a16:creationId xmlns:a16="http://schemas.microsoft.com/office/drawing/2014/main" id="{D20C3A74-A6AD-4579-B22F-B4F6D7DC6493}"/>
                </a:ext>
              </a:extLst>
            </p:cNvPr>
            <p:cNvSpPr/>
            <p:nvPr/>
          </p:nvSpPr>
          <p:spPr>
            <a:xfrm>
              <a:off x="1295400" y="3962400"/>
              <a:ext cx="1797422" cy="236220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2"/>
                  </a:solidFill>
                </a:rPr>
                <a:t>React app</a:t>
              </a:r>
            </a:p>
          </p:txBody>
        </p:sp>
        <p:sp>
          <p:nvSpPr>
            <p:cNvPr id="6" name="Rectangle: Rounded Corners 5">
              <a:extLst>
                <a:ext uri="{FF2B5EF4-FFF2-40B4-BE49-F238E27FC236}">
                  <a16:creationId xmlns:a16="http://schemas.microsoft.com/office/drawing/2014/main" id="{8F36BC5B-8091-4461-89D5-7DB8AF459834}"/>
                </a:ext>
              </a:extLst>
            </p:cNvPr>
            <p:cNvSpPr/>
            <p:nvPr/>
          </p:nvSpPr>
          <p:spPr>
            <a:xfrm>
              <a:off x="5743454" y="3733800"/>
              <a:ext cx="1797422" cy="10668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2"/>
                  </a:solidFill>
                </a:rPr>
                <a:t>Spring Boot Backend Server</a:t>
              </a:r>
            </a:p>
          </p:txBody>
        </p:sp>
        <p:sp>
          <p:nvSpPr>
            <p:cNvPr id="7" name="Oval 6">
              <a:extLst>
                <a:ext uri="{FF2B5EF4-FFF2-40B4-BE49-F238E27FC236}">
                  <a16:creationId xmlns:a16="http://schemas.microsoft.com/office/drawing/2014/main" id="{22210DC2-906C-47E6-9AED-42F951E3A198}"/>
                </a:ext>
              </a:extLst>
            </p:cNvPr>
            <p:cNvSpPr/>
            <p:nvPr/>
          </p:nvSpPr>
          <p:spPr>
            <a:xfrm>
              <a:off x="5438654" y="5378876"/>
              <a:ext cx="2377887" cy="109593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2"/>
                  </a:solidFill>
                </a:rPr>
                <a:t>Other Internet Services (</a:t>
              </a:r>
              <a:r>
                <a:rPr lang="en-IN" sz="1400" dirty="0" err="1">
                  <a:solidFill>
                    <a:schemeClr val="tx2"/>
                  </a:solidFill>
                </a:rPr>
                <a:t>Youtube</a:t>
              </a:r>
              <a:r>
                <a:rPr lang="en-IN" sz="1400" dirty="0">
                  <a:solidFill>
                    <a:schemeClr val="tx2"/>
                  </a:solidFill>
                </a:rPr>
                <a:t>, </a:t>
              </a:r>
              <a:r>
                <a:rPr lang="en-IN" sz="1400" dirty="0" err="1">
                  <a:solidFill>
                    <a:schemeClr val="tx2"/>
                  </a:solidFill>
                </a:rPr>
                <a:t>Github</a:t>
              </a:r>
              <a:r>
                <a:rPr lang="en-IN" sz="1400" dirty="0">
                  <a:solidFill>
                    <a:schemeClr val="tx2"/>
                  </a:solidFill>
                </a:rPr>
                <a:t> etc) </a:t>
              </a:r>
            </a:p>
          </p:txBody>
        </p:sp>
        <p:cxnSp>
          <p:nvCxnSpPr>
            <p:cNvPr id="9" name="Straight Arrow Connector 8">
              <a:extLst>
                <a:ext uri="{FF2B5EF4-FFF2-40B4-BE49-F238E27FC236}">
                  <a16:creationId xmlns:a16="http://schemas.microsoft.com/office/drawing/2014/main" id="{62D21FDF-D27D-4EAF-8B9E-8C168ACD9195}"/>
                </a:ext>
              </a:extLst>
            </p:cNvPr>
            <p:cNvCxnSpPr>
              <a:cxnSpLocks/>
            </p:cNvCxnSpPr>
            <p:nvPr/>
          </p:nvCxnSpPr>
          <p:spPr>
            <a:xfrm flipV="1">
              <a:off x="3048681" y="4117016"/>
              <a:ext cx="2727513" cy="268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30584F4D-6844-47B3-9618-4902C26569E2}"/>
                </a:ext>
              </a:extLst>
            </p:cNvPr>
            <p:cNvCxnSpPr>
              <a:cxnSpLocks/>
            </p:cNvCxnSpPr>
            <p:nvPr/>
          </p:nvCxnSpPr>
          <p:spPr>
            <a:xfrm flipH="1">
              <a:off x="3075410" y="4442012"/>
              <a:ext cx="2679767" cy="8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8E23A0B4-0A0C-4555-AF2C-E93773AE3128}"/>
                </a:ext>
              </a:extLst>
            </p:cNvPr>
            <p:cNvCxnSpPr>
              <a:cxnSpLocks/>
            </p:cNvCxnSpPr>
            <p:nvPr/>
          </p:nvCxnSpPr>
          <p:spPr>
            <a:xfrm flipV="1">
              <a:off x="3092822" y="5679193"/>
              <a:ext cx="2498232" cy="134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767D5BC8-3284-4C2D-93BD-2B500E1F369A}"/>
                </a:ext>
              </a:extLst>
            </p:cNvPr>
            <p:cNvCxnSpPr>
              <a:cxnSpLocks/>
            </p:cNvCxnSpPr>
            <p:nvPr/>
          </p:nvCxnSpPr>
          <p:spPr>
            <a:xfrm flipH="1">
              <a:off x="3070753" y="6069158"/>
              <a:ext cx="241564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7AB3DB56-0E85-4CB0-89E5-AFC332ADD311}"/>
                </a:ext>
              </a:extLst>
            </p:cNvPr>
            <p:cNvSpPr txBox="1"/>
            <p:nvPr/>
          </p:nvSpPr>
          <p:spPr>
            <a:xfrm>
              <a:off x="3499876" y="3836795"/>
              <a:ext cx="1684124" cy="307777"/>
            </a:xfrm>
            <a:prstGeom prst="rect">
              <a:avLst/>
            </a:prstGeom>
            <a:noFill/>
          </p:spPr>
          <p:txBody>
            <a:bodyPr wrap="square" rtlCol="0">
              <a:spAutoFit/>
            </a:bodyPr>
            <a:lstStyle/>
            <a:p>
              <a:r>
                <a:rPr lang="en-IN" sz="1400" b="1" dirty="0"/>
                <a:t>HTTP_REQUEST</a:t>
              </a:r>
            </a:p>
          </p:txBody>
        </p:sp>
        <p:sp>
          <p:nvSpPr>
            <p:cNvPr id="27" name="TextBox 26">
              <a:extLst>
                <a:ext uri="{FF2B5EF4-FFF2-40B4-BE49-F238E27FC236}">
                  <a16:creationId xmlns:a16="http://schemas.microsoft.com/office/drawing/2014/main" id="{1E080FE3-F498-4980-B2F6-2FA24577FB43}"/>
                </a:ext>
              </a:extLst>
            </p:cNvPr>
            <p:cNvSpPr txBox="1"/>
            <p:nvPr/>
          </p:nvSpPr>
          <p:spPr>
            <a:xfrm>
              <a:off x="3526770" y="5401288"/>
              <a:ext cx="1684124" cy="307777"/>
            </a:xfrm>
            <a:prstGeom prst="rect">
              <a:avLst/>
            </a:prstGeom>
            <a:noFill/>
          </p:spPr>
          <p:txBody>
            <a:bodyPr wrap="square" rtlCol="0">
              <a:spAutoFit/>
            </a:bodyPr>
            <a:lstStyle/>
            <a:p>
              <a:r>
                <a:rPr lang="en-IN" sz="1400" b="1" dirty="0"/>
                <a:t>HTTP_REQUEST</a:t>
              </a:r>
            </a:p>
          </p:txBody>
        </p:sp>
        <p:sp>
          <p:nvSpPr>
            <p:cNvPr id="28" name="TextBox 27">
              <a:extLst>
                <a:ext uri="{FF2B5EF4-FFF2-40B4-BE49-F238E27FC236}">
                  <a16:creationId xmlns:a16="http://schemas.microsoft.com/office/drawing/2014/main" id="{AF4A39C4-3770-4129-B8B9-AAA57BA852BA}"/>
                </a:ext>
              </a:extLst>
            </p:cNvPr>
            <p:cNvSpPr txBox="1"/>
            <p:nvPr/>
          </p:nvSpPr>
          <p:spPr>
            <a:xfrm>
              <a:off x="3526770" y="4509975"/>
              <a:ext cx="1911884" cy="314592"/>
            </a:xfrm>
            <a:prstGeom prst="rect">
              <a:avLst/>
            </a:prstGeom>
            <a:noFill/>
          </p:spPr>
          <p:txBody>
            <a:bodyPr wrap="square" rtlCol="0">
              <a:spAutoFit/>
            </a:bodyPr>
            <a:lstStyle/>
            <a:p>
              <a:r>
                <a:rPr lang="en-IN" sz="1400" b="1" dirty="0"/>
                <a:t>HTTP_RESPONSE</a:t>
              </a:r>
            </a:p>
          </p:txBody>
        </p:sp>
        <p:sp>
          <p:nvSpPr>
            <p:cNvPr id="29" name="TextBox 28">
              <a:extLst>
                <a:ext uri="{FF2B5EF4-FFF2-40B4-BE49-F238E27FC236}">
                  <a16:creationId xmlns:a16="http://schemas.microsoft.com/office/drawing/2014/main" id="{0E1218FD-82B1-4C50-99A6-B8D94B81B2D6}"/>
                </a:ext>
              </a:extLst>
            </p:cNvPr>
            <p:cNvSpPr txBox="1"/>
            <p:nvPr/>
          </p:nvSpPr>
          <p:spPr>
            <a:xfrm>
              <a:off x="3481947" y="6113841"/>
              <a:ext cx="1911884" cy="314592"/>
            </a:xfrm>
            <a:prstGeom prst="rect">
              <a:avLst/>
            </a:prstGeom>
            <a:noFill/>
          </p:spPr>
          <p:txBody>
            <a:bodyPr wrap="square" rtlCol="0">
              <a:spAutoFit/>
            </a:bodyPr>
            <a:lstStyle/>
            <a:p>
              <a:r>
                <a:rPr lang="en-IN" sz="1400" b="1" dirty="0"/>
                <a:t>HTTP_RESPONSE</a:t>
              </a:r>
            </a:p>
          </p:txBody>
        </p:sp>
      </p:grpSp>
      <p:sp>
        <p:nvSpPr>
          <p:cNvPr id="5" name="Slide Number Placeholder 4">
            <a:extLst>
              <a:ext uri="{FF2B5EF4-FFF2-40B4-BE49-F238E27FC236}">
                <a16:creationId xmlns:a16="http://schemas.microsoft.com/office/drawing/2014/main" id="{353B5868-4F83-0E8F-B83D-5F34EDC68B50}"/>
              </a:ext>
            </a:extLst>
          </p:cNvPr>
          <p:cNvSpPr>
            <a:spLocks noGrp="1"/>
          </p:cNvSpPr>
          <p:nvPr>
            <p:ph type="sldNum" sz="quarter" idx="12"/>
          </p:nvPr>
        </p:nvSpPr>
        <p:spPr/>
        <p:txBody>
          <a:bodyPr/>
          <a:lstStyle/>
          <a:p>
            <a:fld id="{91496F9C-7FEE-48F2-A86C-DCFACBAB2156}" type="slidenum">
              <a:rPr lang="en-US" smtClean="0"/>
              <a:pPr/>
              <a:t>86</a:t>
            </a:fld>
            <a:endParaRPr lang="en-US"/>
          </a:p>
        </p:txBody>
      </p:sp>
    </p:spTree>
    <p:extLst>
      <p:ext uri="{BB962C8B-B14F-4D97-AF65-F5344CB8AC3E}">
        <p14:creationId xmlns:p14="http://schemas.microsoft.com/office/powerpoint/2010/main" val="40756608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9F53A-519A-49E2-9E41-9E54208D5F06}"/>
              </a:ext>
            </a:extLst>
          </p:cNvPr>
          <p:cNvSpPr>
            <a:spLocks noGrp="1"/>
          </p:cNvSpPr>
          <p:nvPr>
            <p:ph type="title"/>
          </p:nvPr>
        </p:nvSpPr>
        <p:spPr/>
        <p:txBody>
          <a:bodyPr/>
          <a:lstStyle/>
          <a:p>
            <a:r>
              <a:rPr lang="en-IN" dirty="0"/>
              <a:t>How to consume HTTP services in React</a:t>
            </a:r>
          </a:p>
        </p:txBody>
      </p:sp>
      <p:sp>
        <p:nvSpPr>
          <p:cNvPr id="3" name="Content Placeholder 2">
            <a:extLst>
              <a:ext uri="{FF2B5EF4-FFF2-40B4-BE49-F238E27FC236}">
                <a16:creationId xmlns:a16="http://schemas.microsoft.com/office/drawing/2014/main" id="{9B693BAB-549C-4A70-A2F3-32BCDF8BF7AF}"/>
              </a:ext>
            </a:extLst>
          </p:cNvPr>
          <p:cNvSpPr>
            <a:spLocks noGrp="1"/>
          </p:cNvSpPr>
          <p:nvPr>
            <p:ph idx="1"/>
          </p:nvPr>
        </p:nvSpPr>
        <p:spPr/>
        <p:txBody>
          <a:bodyPr>
            <a:normAutofit fontScale="92500" lnSpcReduction="20000"/>
          </a:bodyPr>
          <a:lstStyle/>
          <a:p>
            <a:r>
              <a:rPr lang="en-IN" dirty="0"/>
              <a:t>We can use the native browser methods such as fetch() in order to call http services from our react app</a:t>
            </a:r>
          </a:p>
          <a:p>
            <a:r>
              <a:rPr lang="en-IN" dirty="0"/>
              <a:t>But in order to simplify and reduce a lot of boilerplate code, some popular 3</a:t>
            </a:r>
            <a:r>
              <a:rPr lang="en-IN" baseline="30000" dirty="0"/>
              <a:t>rd</a:t>
            </a:r>
            <a:r>
              <a:rPr lang="en-IN" dirty="0"/>
              <a:t> party libraries are used in order to consume http services</a:t>
            </a:r>
          </a:p>
          <a:p>
            <a:r>
              <a:rPr lang="en-IN" dirty="0"/>
              <a:t>The most common in the React ecosystem is a library named </a:t>
            </a:r>
            <a:r>
              <a:rPr lang="en-IN" dirty="0" err="1"/>
              <a:t>axios</a:t>
            </a:r>
            <a:endParaRPr lang="en-IN" dirty="0"/>
          </a:p>
          <a:p>
            <a:r>
              <a:rPr lang="en-IN" dirty="0"/>
              <a:t>Please see </a:t>
            </a:r>
            <a:r>
              <a:rPr lang="en-IN" dirty="0">
                <a:hlinkClick r:id="rId2"/>
              </a:rPr>
              <a:t>https://github.com/axios/axios</a:t>
            </a:r>
            <a:r>
              <a:rPr lang="en-IN" dirty="0"/>
              <a:t> for complete details</a:t>
            </a:r>
          </a:p>
          <a:p>
            <a:r>
              <a:rPr lang="en-IN" dirty="0"/>
              <a:t>The main features of </a:t>
            </a:r>
            <a:r>
              <a:rPr lang="en-IN" dirty="0" err="1"/>
              <a:t>axios</a:t>
            </a:r>
            <a:r>
              <a:rPr lang="en-IN" dirty="0"/>
              <a:t> library are</a:t>
            </a:r>
          </a:p>
          <a:p>
            <a:pPr lvl="1"/>
            <a:r>
              <a:rPr lang="en-US" dirty="0"/>
              <a:t>Make </a:t>
            </a:r>
            <a:r>
              <a:rPr lang="en-US" b="1" dirty="0" err="1"/>
              <a:t>XMLHttpRequests</a:t>
            </a:r>
            <a:r>
              <a:rPr lang="en-US" dirty="0"/>
              <a:t> from the browser</a:t>
            </a:r>
          </a:p>
          <a:p>
            <a:pPr lvl="1"/>
            <a:r>
              <a:rPr lang="en-IN" dirty="0"/>
              <a:t>Supports the </a:t>
            </a:r>
            <a:r>
              <a:rPr lang="en-IN" b="1" dirty="0"/>
              <a:t>Promise</a:t>
            </a:r>
            <a:r>
              <a:rPr lang="en-IN" dirty="0"/>
              <a:t> API</a:t>
            </a:r>
          </a:p>
          <a:p>
            <a:pPr lvl="1"/>
            <a:r>
              <a:rPr lang="en-IN" dirty="0"/>
              <a:t>Intercept request and response</a:t>
            </a:r>
          </a:p>
          <a:p>
            <a:pPr lvl="1"/>
            <a:r>
              <a:rPr lang="en-US" dirty="0"/>
              <a:t>Automatic transforms for JSON data</a:t>
            </a:r>
          </a:p>
          <a:p>
            <a:pPr lvl="1"/>
            <a:endParaRPr lang="en-IN" dirty="0"/>
          </a:p>
        </p:txBody>
      </p:sp>
      <p:sp>
        <p:nvSpPr>
          <p:cNvPr id="4" name="Slide Number Placeholder 3">
            <a:extLst>
              <a:ext uri="{FF2B5EF4-FFF2-40B4-BE49-F238E27FC236}">
                <a16:creationId xmlns:a16="http://schemas.microsoft.com/office/drawing/2014/main" id="{4A59846C-66C8-F38E-BA55-BDAD7F108745}"/>
              </a:ext>
            </a:extLst>
          </p:cNvPr>
          <p:cNvSpPr>
            <a:spLocks noGrp="1"/>
          </p:cNvSpPr>
          <p:nvPr>
            <p:ph type="sldNum" sz="quarter" idx="12"/>
          </p:nvPr>
        </p:nvSpPr>
        <p:spPr/>
        <p:txBody>
          <a:bodyPr/>
          <a:lstStyle/>
          <a:p>
            <a:fld id="{91496F9C-7FEE-48F2-A86C-DCFACBAB2156}" type="slidenum">
              <a:rPr lang="en-US" smtClean="0"/>
              <a:pPr/>
              <a:t>87</a:t>
            </a:fld>
            <a:endParaRPr lang="en-US"/>
          </a:p>
        </p:txBody>
      </p:sp>
    </p:spTree>
    <p:extLst>
      <p:ext uri="{BB962C8B-B14F-4D97-AF65-F5344CB8AC3E}">
        <p14:creationId xmlns:p14="http://schemas.microsoft.com/office/powerpoint/2010/main" val="24240342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B0F71-035D-4E21-8830-131842D85F98}"/>
              </a:ext>
            </a:extLst>
          </p:cNvPr>
          <p:cNvSpPr>
            <a:spLocks noGrp="1"/>
          </p:cNvSpPr>
          <p:nvPr>
            <p:ph type="title"/>
          </p:nvPr>
        </p:nvSpPr>
        <p:spPr/>
        <p:txBody>
          <a:bodyPr/>
          <a:lstStyle/>
          <a:p>
            <a:r>
              <a:rPr lang="en-IN" dirty="0" err="1"/>
              <a:t>Axios</a:t>
            </a:r>
            <a:r>
              <a:rPr lang="en-IN" dirty="0"/>
              <a:t> Installation and Usage</a:t>
            </a:r>
          </a:p>
        </p:txBody>
      </p:sp>
      <p:sp>
        <p:nvSpPr>
          <p:cNvPr id="3" name="Content Placeholder 2">
            <a:extLst>
              <a:ext uri="{FF2B5EF4-FFF2-40B4-BE49-F238E27FC236}">
                <a16:creationId xmlns:a16="http://schemas.microsoft.com/office/drawing/2014/main" id="{7F5867CC-9706-4071-9099-5F146A642F83}"/>
              </a:ext>
            </a:extLst>
          </p:cNvPr>
          <p:cNvSpPr>
            <a:spLocks noGrp="1"/>
          </p:cNvSpPr>
          <p:nvPr>
            <p:ph idx="1"/>
          </p:nvPr>
        </p:nvSpPr>
        <p:spPr/>
        <p:txBody>
          <a:bodyPr/>
          <a:lstStyle/>
          <a:p>
            <a:r>
              <a:rPr lang="en-IN" dirty="0" err="1"/>
              <a:t>Axios</a:t>
            </a:r>
            <a:r>
              <a:rPr lang="en-IN" dirty="0"/>
              <a:t> can be installed and added to our react app using the below command</a:t>
            </a:r>
          </a:p>
          <a:p>
            <a:pPr lvl="1"/>
            <a:r>
              <a:rPr lang="en-IN" sz="1800" b="1" i="1" dirty="0" err="1"/>
              <a:t>npm</a:t>
            </a:r>
            <a:r>
              <a:rPr lang="en-IN" sz="1800" b="1" i="1" dirty="0"/>
              <a:t> install </a:t>
            </a:r>
            <a:r>
              <a:rPr lang="en-IN" sz="1800" b="1" i="1" dirty="0" err="1"/>
              <a:t>axios</a:t>
            </a:r>
            <a:endParaRPr lang="en-IN" sz="1800" dirty="0"/>
          </a:p>
          <a:p>
            <a:r>
              <a:rPr lang="en-IN" dirty="0" err="1"/>
              <a:t>Axios</a:t>
            </a:r>
            <a:r>
              <a:rPr lang="en-IN" dirty="0"/>
              <a:t> can be imported using the syntax</a:t>
            </a:r>
          </a:p>
          <a:p>
            <a:r>
              <a:rPr lang="en-IN" dirty="0"/>
              <a:t>A sample </a:t>
            </a:r>
            <a:r>
              <a:rPr lang="en-IN" dirty="0" err="1"/>
              <a:t>axios</a:t>
            </a:r>
            <a:r>
              <a:rPr lang="en-IN" dirty="0"/>
              <a:t> usage is shown below</a:t>
            </a:r>
          </a:p>
          <a:p>
            <a:pPr lvl="1"/>
            <a:endParaRPr lang="en-IN" dirty="0"/>
          </a:p>
          <a:p>
            <a:pPr lvl="1"/>
            <a:endParaRPr lang="en-IN" sz="1800" b="1" i="1" dirty="0"/>
          </a:p>
        </p:txBody>
      </p:sp>
      <p:pic>
        <p:nvPicPr>
          <p:cNvPr id="6" name="Picture 5">
            <a:extLst>
              <a:ext uri="{FF2B5EF4-FFF2-40B4-BE49-F238E27FC236}">
                <a16:creationId xmlns:a16="http://schemas.microsoft.com/office/drawing/2014/main" id="{44B1C3BA-C950-4827-BCC4-F52A08748379}"/>
              </a:ext>
            </a:extLst>
          </p:cNvPr>
          <p:cNvPicPr>
            <a:picLocks noChangeAspect="1"/>
          </p:cNvPicPr>
          <p:nvPr/>
        </p:nvPicPr>
        <p:blipFill>
          <a:blip r:embed="rId2"/>
          <a:stretch>
            <a:fillRect/>
          </a:stretch>
        </p:blipFill>
        <p:spPr>
          <a:xfrm>
            <a:off x="838200" y="1532511"/>
            <a:ext cx="3886200" cy="499431"/>
          </a:xfrm>
          <a:prstGeom prst="rect">
            <a:avLst/>
          </a:prstGeom>
        </p:spPr>
      </p:pic>
      <p:pic>
        <p:nvPicPr>
          <p:cNvPr id="7" name="Picture 6">
            <a:extLst>
              <a:ext uri="{FF2B5EF4-FFF2-40B4-BE49-F238E27FC236}">
                <a16:creationId xmlns:a16="http://schemas.microsoft.com/office/drawing/2014/main" id="{AED385B8-9308-4B77-82D4-6F3BD1DD5C3E}"/>
              </a:ext>
            </a:extLst>
          </p:cNvPr>
          <p:cNvPicPr>
            <a:picLocks noChangeAspect="1"/>
          </p:cNvPicPr>
          <p:nvPr/>
        </p:nvPicPr>
        <p:blipFill>
          <a:blip r:embed="rId3"/>
          <a:stretch>
            <a:fillRect/>
          </a:stretch>
        </p:blipFill>
        <p:spPr>
          <a:xfrm>
            <a:off x="609600" y="2838759"/>
            <a:ext cx="6190101" cy="3331252"/>
          </a:xfrm>
          <a:prstGeom prst="rect">
            <a:avLst/>
          </a:prstGeom>
        </p:spPr>
      </p:pic>
      <p:sp>
        <p:nvSpPr>
          <p:cNvPr id="4" name="Slide Number Placeholder 3">
            <a:extLst>
              <a:ext uri="{FF2B5EF4-FFF2-40B4-BE49-F238E27FC236}">
                <a16:creationId xmlns:a16="http://schemas.microsoft.com/office/drawing/2014/main" id="{23F58DEA-4B19-B0A3-2274-706A0D66ECB1}"/>
              </a:ext>
            </a:extLst>
          </p:cNvPr>
          <p:cNvSpPr>
            <a:spLocks noGrp="1"/>
          </p:cNvSpPr>
          <p:nvPr>
            <p:ph type="sldNum" sz="quarter" idx="12"/>
          </p:nvPr>
        </p:nvSpPr>
        <p:spPr/>
        <p:txBody>
          <a:bodyPr/>
          <a:lstStyle/>
          <a:p>
            <a:fld id="{91496F9C-7FEE-48F2-A86C-DCFACBAB2156}" type="slidenum">
              <a:rPr lang="en-US" smtClean="0"/>
              <a:pPr/>
              <a:t>88</a:t>
            </a:fld>
            <a:endParaRPr lang="en-US"/>
          </a:p>
        </p:txBody>
      </p:sp>
    </p:spTree>
    <p:extLst>
      <p:ext uri="{BB962C8B-B14F-4D97-AF65-F5344CB8AC3E}">
        <p14:creationId xmlns:p14="http://schemas.microsoft.com/office/powerpoint/2010/main" val="995745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282D58-4D7C-46FE-AEBF-FC2D029E95DA}"/>
              </a:ext>
            </a:extLst>
          </p:cNvPr>
          <p:cNvSpPr/>
          <p:nvPr/>
        </p:nvSpPr>
        <p:spPr>
          <a:xfrm>
            <a:off x="2133600" y="1147558"/>
            <a:ext cx="5269842" cy="55296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D0D5B3-6A3D-4CA4-B48A-BD670D9E7668}"/>
              </a:ext>
            </a:extLst>
          </p:cNvPr>
          <p:cNvSpPr>
            <a:spLocks noGrp="1"/>
          </p:cNvSpPr>
          <p:nvPr>
            <p:ph type="title"/>
          </p:nvPr>
        </p:nvSpPr>
        <p:spPr/>
        <p:txBody>
          <a:bodyPr/>
          <a:lstStyle/>
          <a:p>
            <a:r>
              <a:rPr lang="en-US" dirty="0"/>
              <a:t>Presenting Use Case 1</a:t>
            </a:r>
          </a:p>
        </p:txBody>
      </p:sp>
      <p:pic>
        <p:nvPicPr>
          <p:cNvPr id="3" name="Picture 2">
            <a:extLst>
              <a:ext uri="{FF2B5EF4-FFF2-40B4-BE49-F238E27FC236}">
                <a16:creationId xmlns:a16="http://schemas.microsoft.com/office/drawing/2014/main" id="{90E7C5E3-5252-4D90-89F8-A63F75A23BE0}"/>
              </a:ext>
            </a:extLst>
          </p:cNvPr>
          <p:cNvPicPr>
            <a:picLocks noChangeAspect="1"/>
          </p:cNvPicPr>
          <p:nvPr/>
        </p:nvPicPr>
        <p:blipFill>
          <a:blip r:embed="rId3"/>
          <a:stretch>
            <a:fillRect/>
          </a:stretch>
        </p:blipFill>
        <p:spPr>
          <a:xfrm>
            <a:off x="2209800" y="1361983"/>
            <a:ext cx="4967777" cy="5100842"/>
          </a:xfrm>
          <a:prstGeom prst="rect">
            <a:avLst/>
          </a:prstGeom>
        </p:spPr>
      </p:pic>
      <p:sp>
        <p:nvSpPr>
          <p:cNvPr id="4" name="Slide Number Placeholder 3">
            <a:extLst>
              <a:ext uri="{FF2B5EF4-FFF2-40B4-BE49-F238E27FC236}">
                <a16:creationId xmlns:a16="http://schemas.microsoft.com/office/drawing/2014/main" id="{AE22BFC9-56CC-8E55-741C-921B394B46B0}"/>
              </a:ext>
            </a:extLst>
          </p:cNvPr>
          <p:cNvSpPr>
            <a:spLocks noGrp="1"/>
          </p:cNvSpPr>
          <p:nvPr>
            <p:ph type="sldNum" sz="quarter" idx="12"/>
          </p:nvPr>
        </p:nvSpPr>
        <p:spPr/>
        <p:txBody>
          <a:bodyPr/>
          <a:lstStyle/>
          <a:p>
            <a:fld id="{91496F9C-7FEE-48F2-A86C-DCFACBAB2156}" type="slidenum">
              <a:rPr lang="en-US" smtClean="0"/>
              <a:pPr/>
              <a:t>8</a:t>
            </a:fld>
            <a:endParaRPr lang="en-US"/>
          </a:p>
        </p:txBody>
      </p:sp>
    </p:spTree>
    <p:extLst>
      <p:ext uri="{BB962C8B-B14F-4D97-AF65-F5344CB8AC3E}">
        <p14:creationId xmlns:p14="http://schemas.microsoft.com/office/powerpoint/2010/main" val="30660285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F40E5-3668-40DE-B994-9905646FA59C}"/>
              </a:ext>
            </a:extLst>
          </p:cNvPr>
          <p:cNvSpPr>
            <a:spLocks noGrp="1"/>
          </p:cNvSpPr>
          <p:nvPr>
            <p:ph type="title"/>
          </p:nvPr>
        </p:nvSpPr>
        <p:spPr/>
        <p:txBody>
          <a:bodyPr/>
          <a:lstStyle/>
          <a:p>
            <a:r>
              <a:rPr lang="en-IN" dirty="0" err="1"/>
              <a:t>Axios</a:t>
            </a:r>
            <a:r>
              <a:rPr lang="en-IN" dirty="0"/>
              <a:t> – HTTP GET operation</a:t>
            </a:r>
          </a:p>
        </p:txBody>
      </p:sp>
      <p:sp>
        <p:nvSpPr>
          <p:cNvPr id="3" name="Content Placeholder 2">
            <a:extLst>
              <a:ext uri="{FF2B5EF4-FFF2-40B4-BE49-F238E27FC236}">
                <a16:creationId xmlns:a16="http://schemas.microsoft.com/office/drawing/2014/main" id="{3B99A06D-74CC-4268-988E-6912DCAC9B23}"/>
              </a:ext>
            </a:extLst>
          </p:cNvPr>
          <p:cNvSpPr>
            <a:spLocks noGrp="1"/>
          </p:cNvSpPr>
          <p:nvPr>
            <p:ph idx="1"/>
          </p:nvPr>
        </p:nvSpPr>
        <p:spPr>
          <a:xfrm>
            <a:off x="324091" y="1323000"/>
            <a:ext cx="9259747" cy="5458800"/>
          </a:xfrm>
        </p:spPr>
        <p:txBody>
          <a:bodyPr>
            <a:normAutofit lnSpcReduction="10000"/>
          </a:bodyPr>
          <a:lstStyle/>
          <a:p>
            <a:r>
              <a:rPr lang="en-IN" dirty="0"/>
              <a:t>The HTTP GET operation is done using </a:t>
            </a:r>
            <a:r>
              <a:rPr lang="en-IN" b="1" dirty="0" err="1"/>
              <a:t>axios.get</a:t>
            </a:r>
            <a:r>
              <a:rPr lang="en-IN" b="1" dirty="0"/>
              <a:t>()</a:t>
            </a:r>
            <a:r>
              <a:rPr lang="en-IN" dirty="0"/>
              <a:t> method. For </a:t>
            </a:r>
            <a:r>
              <a:rPr lang="en-IN" dirty="0" err="1"/>
              <a:t>eg</a:t>
            </a:r>
            <a:r>
              <a:rPr lang="en-IN" dirty="0"/>
              <a:t>, we can use this method to fetch a list of customers or a single customer details (for anything that is read only)</a:t>
            </a:r>
          </a:p>
          <a:p>
            <a:r>
              <a:rPr lang="en-IN" dirty="0"/>
              <a:t>The CRUD operations could be triggered on various user events or interaction</a:t>
            </a:r>
          </a:p>
          <a:p>
            <a:r>
              <a:rPr lang="en-IN" dirty="0"/>
              <a:t>When we are loading initial data for a component from the backend, its important to make the HTTP get calls in the </a:t>
            </a:r>
            <a:r>
              <a:rPr lang="en-IN" b="1" dirty="0" err="1"/>
              <a:t>componentDidMount</a:t>
            </a:r>
            <a:r>
              <a:rPr lang="en-IN" b="1" dirty="0"/>
              <a:t>(), </a:t>
            </a:r>
            <a:r>
              <a:rPr lang="en-IN" dirty="0"/>
              <a:t>so that the component is ready and mounted</a:t>
            </a:r>
            <a:endParaRPr lang="en-IN" b="1" dirty="0"/>
          </a:p>
          <a:p>
            <a:endParaRPr lang="en-IN" dirty="0"/>
          </a:p>
          <a:p>
            <a:endParaRPr lang="en-IN" dirty="0"/>
          </a:p>
          <a:p>
            <a:endParaRPr lang="en-IN" dirty="0"/>
          </a:p>
          <a:p>
            <a:endParaRPr lang="en-IN" dirty="0"/>
          </a:p>
          <a:p>
            <a:endParaRPr lang="en-IN" dirty="0"/>
          </a:p>
          <a:p>
            <a:endParaRPr lang="en-IN" dirty="0"/>
          </a:p>
          <a:p>
            <a:endParaRPr lang="en-IN" dirty="0"/>
          </a:p>
          <a:p>
            <a:r>
              <a:rPr lang="en-IN" dirty="0"/>
              <a:t>The above </a:t>
            </a:r>
            <a:r>
              <a:rPr lang="en-IN" b="1" dirty="0" err="1"/>
              <a:t>axios.get</a:t>
            </a:r>
            <a:r>
              <a:rPr lang="en-IN" b="1" dirty="0"/>
              <a:t>()</a:t>
            </a:r>
            <a:r>
              <a:rPr lang="en-IN" dirty="0"/>
              <a:t> method is making a HTTP GET operation on the URL </a:t>
            </a:r>
            <a:r>
              <a:rPr lang="en-IN" b="1" dirty="0"/>
              <a:t>http://localhost:8080/api/customers</a:t>
            </a:r>
          </a:p>
          <a:p>
            <a:endParaRPr lang="en-IN" dirty="0"/>
          </a:p>
        </p:txBody>
      </p:sp>
      <p:pic>
        <p:nvPicPr>
          <p:cNvPr id="5" name="Picture 4">
            <a:extLst>
              <a:ext uri="{FF2B5EF4-FFF2-40B4-BE49-F238E27FC236}">
                <a16:creationId xmlns:a16="http://schemas.microsoft.com/office/drawing/2014/main" id="{BDF0AC65-38E4-4658-8A64-8EB8ABCF318F}"/>
              </a:ext>
            </a:extLst>
          </p:cNvPr>
          <p:cNvPicPr>
            <a:picLocks noChangeAspect="1"/>
          </p:cNvPicPr>
          <p:nvPr/>
        </p:nvPicPr>
        <p:blipFill>
          <a:blip r:embed="rId2"/>
          <a:stretch>
            <a:fillRect/>
          </a:stretch>
        </p:blipFill>
        <p:spPr>
          <a:xfrm>
            <a:off x="660400" y="3429000"/>
            <a:ext cx="6019800" cy="2301198"/>
          </a:xfrm>
          <a:prstGeom prst="rect">
            <a:avLst/>
          </a:prstGeom>
        </p:spPr>
      </p:pic>
      <p:sp>
        <p:nvSpPr>
          <p:cNvPr id="4" name="Slide Number Placeholder 3">
            <a:extLst>
              <a:ext uri="{FF2B5EF4-FFF2-40B4-BE49-F238E27FC236}">
                <a16:creationId xmlns:a16="http://schemas.microsoft.com/office/drawing/2014/main" id="{F656C24A-1A26-50C8-CF80-1DAA302E93B3}"/>
              </a:ext>
            </a:extLst>
          </p:cNvPr>
          <p:cNvSpPr>
            <a:spLocks noGrp="1"/>
          </p:cNvSpPr>
          <p:nvPr>
            <p:ph type="sldNum" sz="quarter" idx="12"/>
          </p:nvPr>
        </p:nvSpPr>
        <p:spPr/>
        <p:txBody>
          <a:bodyPr/>
          <a:lstStyle/>
          <a:p>
            <a:fld id="{91496F9C-7FEE-48F2-A86C-DCFACBAB2156}" type="slidenum">
              <a:rPr lang="en-US" smtClean="0"/>
              <a:pPr/>
              <a:t>89</a:t>
            </a:fld>
            <a:endParaRPr lang="en-US"/>
          </a:p>
        </p:txBody>
      </p:sp>
    </p:spTree>
    <p:extLst>
      <p:ext uri="{BB962C8B-B14F-4D97-AF65-F5344CB8AC3E}">
        <p14:creationId xmlns:p14="http://schemas.microsoft.com/office/powerpoint/2010/main" val="12977500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6BE2B-9BE7-4E6C-B81C-89943A920643}"/>
              </a:ext>
            </a:extLst>
          </p:cNvPr>
          <p:cNvSpPr>
            <a:spLocks noGrp="1"/>
          </p:cNvSpPr>
          <p:nvPr>
            <p:ph type="title"/>
          </p:nvPr>
        </p:nvSpPr>
        <p:spPr/>
        <p:txBody>
          <a:bodyPr/>
          <a:lstStyle/>
          <a:p>
            <a:r>
              <a:rPr lang="en-IN" dirty="0"/>
              <a:t>Promises Usage</a:t>
            </a:r>
          </a:p>
        </p:txBody>
      </p:sp>
      <p:sp>
        <p:nvSpPr>
          <p:cNvPr id="3" name="Content Placeholder 2">
            <a:extLst>
              <a:ext uri="{FF2B5EF4-FFF2-40B4-BE49-F238E27FC236}">
                <a16:creationId xmlns:a16="http://schemas.microsoft.com/office/drawing/2014/main" id="{9714A66D-0AA8-4F83-AEBB-013F8109F945}"/>
              </a:ext>
            </a:extLst>
          </p:cNvPr>
          <p:cNvSpPr>
            <a:spLocks noGrp="1"/>
          </p:cNvSpPr>
          <p:nvPr>
            <p:ph idx="1"/>
          </p:nvPr>
        </p:nvSpPr>
        <p:spPr>
          <a:xfrm>
            <a:off x="324091" y="1323000"/>
            <a:ext cx="9200909" cy="5230199"/>
          </a:xfrm>
        </p:spPr>
        <p:txBody>
          <a:bodyPr/>
          <a:lstStyle/>
          <a:p>
            <a:r>
              <a:rPr lang="en-IN" dirty="0"/>
              <a:t>In the modern day JavaScript development, Promises are very common</a:t>
            </a:r>
          </a:p>
          <a:p>
            <a:endParaRPr lang="en-IN" dirty="0"/>
          </a:p>
          <a:p>
            <a:r>
              <a:rPr lang="en-IN" dirty="0"/>
              <a:t>Functional programming JavaScript are achieved through </a:t>
            </a:r>
            <a:r>
              <a:rPr lang="en-IN" dirty="0" err="1"/>
              <a:t>callbacks</a:t>
            </a:r>
            <a:r>
              <a:rPr lang="en-IN" dirty="0"/>
              <a:t> and promises provide an easy way to program with </a:t>
            </a:r>
            <a:r>
              <a:rPr lang="en-IN" dirty="0" err="1"/>
              <a:t>callbacks</a:t>
            </a:r>
            <a:endParaRPr lang="en-IN" dirty="0"/>
          </a:p>
          <a:p>
            <a:endParaRPr lang="en-IN" dirty="0"/>
          </a:p>
          <a:p>
            <a:r>
              <a:rPr lang="en-IN" dirty="0"/>
              <a:t>A typical promise usage, as used in </a:t>
            </a:r>
            <a:r>
              <a:rPr lang="en-IN" dirty="0" err="1"/>
              <a:t>axios</a:t>
            </a:r>
            <a:r>
              <a:rPr lang="en-IN" dirty="0"/>
              <a:t> is shown below</a:t>
            </a:r>
          </a:p>
          <a:p>
            <a:endParaRPr lang="en-IN" dirty="0"/>
          </a:p>
          <a:p>
            <a:endParaRPr lang="en-IN" dirty="0"/>
          </a:p>
          <a:p>
            <a:endParaRPr lang="en-IN" dirty="0"/>
          </a:p>
          <a:p>
            <a:endParaRPr lang="en-IN" dirty="0"/>
          </a:p>
          <a:p>
            <a:r>
              <a:rPr lang="en-IN" dirty="0" err="1"/>
              <a:t>Axios</a:t>
            </a:r>
            <a:r>
              <a:rPr lang="en-IN" dirty="0"/>
              <a:t> get method is returning a promise object and hence we are able to do a </a:t>
            </a:r>
            <a:r>
              <a:rPr lang="en-IN" b="1" dirty="0"/>
              <a:t>.then()</a:t>
            </a:r>
            <a:r>
              <a:rPr lang="en-IN" dirty="0"/>
              <a:t> and a </a:t>
            </a:r>
            <a:r>
              <a:rPr lang="en-IN" b="1" dirty="0"/>
              <a:t>.catch() </a:t>
            </a:r>
            <a:r>
              <a:rPr lang="en-IN" dirty="0"/>
              <a:t>call on it</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endParaRPr lang="en-IN" dirty="0"/>
          </a:p>
        </p:txBody>
      </p:sp>
      <p:pic>
        <p:nvPicPr>
          <p:cNvPr id="4" name="Picture 3">
            <a:extLst>
              <a:ext uri="{FF2B5EF4-FFF2-40B4-BE49-F238E27FC236}">
                <a16:creationId xmlns:a16="http://schemas.microsoft.com/office/drawing/2014/main" id="{BDB503AD-87B3-446C-9F4D-144D8727AB9E}"/>
              </a:ext>
            </a:extLst>
          </p:cNvPr>
          <p:cNvPicPr>
            <a:picLocks noChangeAspect="1"/>
          </p:cNvPicPr>
          <p:nvPr/>
        </p:nvPicPr>
        <p:blipFill>
          <a:blip r:embed="rId2"/>
          <a:stretch>
            <a:fillRect/>
          </a:stretch>
        </p:blipFill>
        <p:spPr>
          <a:xfrm>
            <a:off x="609600" y="3505200"/>
            <a:ext cx="7046495" cy="1066800"/>
          </a:xfrm>
          <a:prstGeom prst="rect">
            <a:avLst/>
          </a:prstGeom>
        </p:spPr>
      </p:pic>
      <p:sp>
        <p:nvSpPr>
          <p:cNvPr id="5" name="Slide Number Placeholder 4">
            <a:extLst>
              <a:ext uri="{FF2B5EF4-FFF2-40B4-BE49-F238E27FC236}">
                <a16:creationId xmlns:a16="http://schemas.microsoft.com/office/drawing/2014/main" id="{3B165F06-9B02-95D6-C2C7-C6E3CF46C2D8}"/>
              </a:ext>
            </a:extLst>
          </p:cNvPr>
          <p:cNvSpPr>
            <a:spLocks noGrp="1"/>
          </p:cNvSpPr>
          <p:nvPr>
            <p:ph type="sldNum" sz="quarter" idx="12"/>
          </p:nvPr>
        </p:nvSpPr>
        <p:spPr/>
        <p:txBody>
          <a:bodyPr/>
          <a:lstStyle/>
          <a:p>
            <a:fld id="{91496F9C-7FEE-48F2-A86C-DCFACBAB2156}" type="slidenum">
              <a:rPr lang="en-US" smtClean="0"/>
              <a:pPr/>
              <a:t>90</a:t>
            </a:fld>
            <a:endParaRPr lang="en-US"/>
          </a:p>
        </p:txBody>
      </p:sp>
    </p:spTree>
    <p:extLst>
      <p:ext uri="{BB962C8B-B14F-4D97-AF65-F5344CB8AC3E}">
        <p14:creationId xmlns:p14="http://schemas.microsoft.com/office/powerpoint/2010/main" val="9914384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6BE2B-9BE7-4E6C-B81C-89943A920643}"/>
              </a:ext>
            </a:extLst>
          </p:cNvPr>
          <p:cNvSpPr>
            <a:spLocks noGrp="1"/>
          </p:cNvSpPr>
          <p:nvPr>
            <p:ph type="title"/>
          </p:nvPr>
        </p:nvSpPr>
        <p:spPr/>
        <p:txBody>
          <a:bodyPr/>
          <a:lstStyle/>
          <a:p>
            <a:r>
              <a:rPr lang="en-IN" dirty="0"/>
              <a:t>Promises Usage – More clarification</a:t>
            </a:r>
          </a:p>
        </p:txBody>
      </p:sp>
      <p:sp>
        <p:nvSpPr>
          <p:cNvPr id="3" name="Content Placeholder 2">
            <a:extLst>
              <a:ext uri="{FF2B5EF4-FFF2-40B4-BE49-F238E27FC236}">
                <a16:creationId xmlns:a16="http://schemas.microsoft.com/office/drawing/2014/main" id="{9714A66D-0AA8-4F83-AEBB-013F8109F945}"/>
              </a:ext>
            </a:extLst>
          </p:cNvPr>
          <p:cNvSpPr>
            <a:spLocks noGrp="1"/>
          </p:cNvSpPr>
          <p:nvPr>
            <p:ph idx="1"/>
          </p:nvPr>
        </p:nvSpPr>
        <p:spPr>
          <a:xfrm>
            <a:off x="169277" y="1906954"/>
            <a:ext cx="9200909" cy="5230199"/>
          </a:xfrm>
        </p:spPr>
        <p:txBody>
          <a:bodyPr/>
          <a:lstStyle/>
          <a:p>
            <a:r>
              <a:rPr lang="en-IN" dirty="0"/>
              <a:t>If we split the </a:t>
            </a:r>
            <a:r>
              <a:rPr lang="en-IN" b="1" dirty="0" err="1"/>
              <a:t>axios.get</a:t>
            </a:r>
            <a:r>
              <a:rPr lang="en-IN" b="1" dirty="0"/>
              <a:t>() </a:t>
            </a:r>
            <a:r>
              <a:rPr lang="en-IN" dirty="0"/>
              <a:t>call code into multiple statements, we can understand it much better</a:t>
            </a:r>
          </a:p>
          <a:p>
            <a:endParaRPr lang="en-IN" dirty="0"/>
          </a:p>
          <a:p>
            <a:r>
              <a:rPr lang="en-IN" dirty="0"/>
              <a:t>First receive the promise object</a:t>
            </a:r>
          </a:p>
          <a:p>
            <a:endParaRPr lang="en-IN" dirty="0"/>
          </a:p>
          <a:p>
            <a:endParaRPr lang="en-IN" dirty="0"/>
          </a:p>
          <a:p>
            <a:endParaRPr lang="en-IN" dirty="0"/>
          </a:p>
          <a:p>
            <a:r>
              <a:rPr lang="en-IN" dirty="0"/>
              <a:t>Now, define the actions for success using .then() and error scenario using .catch() methods</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endParaRPr lang="en-IN" dirty="0"/>
          </a:p>
        </p:txBody>
      </p:sp>
      <p:pic>
        <p:nvPicPr>
          <p:cNvPr id="5" name="Picture 4">
            <a:extLst>
              <a:ext uri="{FF2B5EF4-FFF2-40B4-BE49-F238E27FC236}">
                <a16:creationId xmlns:a16="http://schemas.microsoft.com/office/drawing/2014/main" id="{6CB1E338-809C-4AE1-93E2-98C7ADE8B785}"/>
              </a:ext>
            </a:extLst>
          </p:cNvPr>
          <p:cNvPicPr>
            <a:picLocks noChangeAspect="1"/>
          </p:cNvPicPr>
          <p:nvPr/>
        </p:nvPicPr>
        <p:blipFill>
          <a:blip r:embed="rId2"/>
          <a:stretch>
            <a:fillRect/>
          </a:stretch>
        </p:blipFill>
        <p:spPr>
          <a:xfrm>
            <a:off x="544606" y="3307936"/>
            <a:ext cx="7772400" cy="780393"/>
          </a:xfrm>
          <a:prstGeom prst="rect">
            <a:avLst/>
          </a:prstGeom>
        </p:spPr>
      </p:pic>
      <p:pic>
        <p:nvPicPr>
          <p:cNvPr id="6" name="Picture 5">
            <a:extLst>
              <a:ext uri="{FF2B5EF4-FFF2-40B4-BE49-F238E27FC236}">
                <a16:creationId xmlns:a16="http://schemas.microsoft.com/office/drawing/2014/main" id="{06B6CA73-F76C-46B2-AAB1-E18F8ABB4D5B}"/>
              </a:ext>
            </a:extLst>
          </p:cNvPr>
          <p:cNvPicPr>
            <a:picLocks noChangeAspect="1"/>
          </p:cNvPicPr>
          <p:nvPr/>
        </p:nvPicPr>
        <p:blipFill>
          <a:blip r:embed="rId3"/>
          <a:stretch>
            <a:fillRect/>
          </a:stretch>
        </p:blipFill>
        <p:spPr>
          <a:xfrm>
            <a:off x="556329" y="5489311"/>
            <a:ext cx="6934200" cy="1061276"/>
          </a:xfrm>
          <a:prstGeom prst="rect">
            <a:avLst/>
          </a:prstGeom>
        </p:spPr>
      </p:pic>
      <p:sp>
        <p:nvSpPr>
          <p:cNvPr id="4" name="Slide Number Placeholder 3">
            <a:extLst>
              <a:ext uri="{FF2B5EF4-FFF2-40B4-BE49-F238E27FC236}">
                <a16:creationId xmlns:a16="http://schemas.microsoft.com/office/drawing/2014/main" id="{9DE47383-E96A-1617-0927-A13A549DA96D}"/>
              </a:ext>
            </a:extLst>
          </p:cNvPr>
          <p:cNvSpPr>
            <a:spLocks noGrp="1"/>
          </p:cNvSpPr>
          <p:nvPr>
            <p:ph type="sldNum" sz="quarter" idx="12"/>
          </p:nvPr>
        </p:nvSpPr>
        <p:spPr/>
        <p:txBody>
          <a:bodyPr/>
          <a:lstStyle/>
          <a:p>
            <a:fld id="{91496F9C-7FEE-48F2-A86C-DCFACBAB2156}" type="slidenum">
              <a:rPr lang="en-US" smtClean="0"/>
              <a:pPr/>
              <a:t>91</a:t>
            </a:fld>
            <a:endParaRPr lang="en-US"/>
          </a:p>
        </p:txBody>
      </p:sp>
    </p:spTree>
    <p:extLst>
      <p:ext uri="{BB962C8B-B14F-4D97-AF65-F5344CB8AC3E}">
        <p14:creationId xmlns:p14="http://schemas.microsoft.com/office/powerpoint/2010/main" val="9668416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F40E5-3668-40DE-B994-9905646FA59C}"/>
              </a:ext>
            </a:extLst>
          </p:cNvPr>
          <p:cNvSpPr>
            <a:spLocks noGrp="1"/>
          </p:cNvSpPr>
          <p:nvPr>
            <p:ph type="title"/>
          </p:nvPr>
        </p:nvSpPr>
        <p:spPr/>
        <p:txBody>
          <a:bodyPr/>
          <a:lstStyle/>
          <a:p>
            <a:r>
              <a:rPr lang="en-IN" dirty="0" err="1"/>
              <a:t>Axios</a:t>
            </a:r>
            <a:r>
              <a:rPr lang="en-IN" dirty="0"/>
              <a:t> – HTTP POST operation</a:t>
            </a:r>
          </a:p>
        </p:txBody>
      </p:sp>
      <p:sp>
        <p:nvSpPr>
          <p:cNvPr id="3" name="Content Placeholder 2">
            <a:extLst>
              <a:ext uri="{FF2B5EF4-FFF2-40B4-BE49-F238E27FC236}">
                <a16:creationId xmlns:a16="http://schemas.microsoft.com/office/drawing/2014/main" id="{3B99A06D-74CC-4268-988E-6912DCAC9B23}"/>
              </a:ext>
            </a:extLst>
          </p:cNvPr>
          <p:cNvSpPr>
            <a:spLocks noGrp="1"/>
          </p:cNvSpPr>
          <p:nvPr>
            <p:ph idx="1"/>
          </p:nvPr>
        </p:nvSpPr>
        <p:spPr>
          <a:xfrm>
            <a:off x="324091" y="1323000"/>
            <a:ext cx="9259747" cy="5458800"/>
          </a:xfrm>
        </p:spPr>
        <p:txBody>
          <a:bodyPr/>
          <a:lstStyle/>
          <a:p>
            <a:r>
              <a:rPr lang="en-IN" dirty="0"/>
              <a:t>POST is used for creating a new customer entity in the backend database</a:t>
            </a:r>
          </a:p>
          <a:p>
            <a:r>
              <a:rPr lang="en-IN" dirty="0"/>
              <a:t>The HTTP POST operation is done using </a:t>
            </a:r>
            <a:r>
              <a:rPr lang="en-IN" b="1" dirty="0" err="1"/>
              <a:t>axios.post</a:t>
            </a:r>
            <a:r>
              <a:rPr lang="en-IN" b="1" dirty="0"/>
              <a:t>()</a:t>
            </a:r>
            <a:r>
              <a:rPr lang="en-IN" dirty="0"/>
              <a:t> method</a:t>
            </a:r>
          </a:p>
          <a:p>
            <a:r>
              <a:rPr lang="en-IN" dirty="0"/>
              <a:t>POST operations are generated from html forms where user input various types of data</a:t>
            </a:r>
          </a:p>
          <a:p>
            <a:r>
              <a:rPr lang="en-IN" dirty="0"/>
              <a:t>A sample </a:t>
            </a:r>
            <a:r>
              <a:rPr lang="en-IN" dirty="0" err="1"/>
              <a:t>axios.post</a:t>
            </a:r>
            <a:r>
              <a:rPr lang="en-IN" dirty="0"/>
              <a:t>() call is below</a:t>
            </a:r>
          </a:p>
          <a:p>
            <a:endParaRPr lang="en-IN" b="1" dirty="0"/>
          </a:p>
          <a:p>
            <a:endParaRPr lang="en-IN" b="1" dirty="0"/>
          </a:p>
          <a:p>
            <a:endParaRPr lang="en-IN" b="1" dirty="0"/>
          </a:p>
          <a:p>
            <a:endParaRPr lang="en-IN" b="1" dirty="0"/>
          </a:p>
          <a:p>
            <a:endParaRPr lang="en-IN" b="1" dirty="0"/>
          </a:p>
          <a:p>
            <a:r>
              <a:rPr lang="en-IN" dirty="0"/>
              <a:t>In a post call, the first parameter is the URL to which the POST is done and the 2</a:t>
            </a:r>
            <a:r>
              <a:rPr lang="en-IN" baseline="30000" dirty="0"/>
              <a:t>nd</a:t>
            </a:r>
            <a:r>
              <a:rPr lang="en-IN" dirty="0"/>
              <a:t> parameter is the POST data, in this case it’s the new customer data</a:t>
            </a:r>
          </a:p>
          <a:p>
            <a:endParaRPr lang="en-IN" dirty="0"/>
          </a:p>
        </p:txBody>
      </p:sp>
      <p:pic>
        <p:nvPicPr>
          <p:cNvPr id="4" name="Picture 3">
            <a:extLst>
              <a:ext uri="{FF2B5EF4-FFF2-40B4-BE49-F238E27FC236}">
                <a16:creationId xmlns:a16="http://schemas.microsoft.com/office/drawing/2014/main" id="{70805909-EDC5-423B-B285-032F06D08374}"/>
              </a:ext>
            </a:extLst>
          </p:cNvPr>
          <p:cNvPicPr>
            <a:picLocks noChangeAspect="1"/>
          </p:cNvPicPr>
          <p:nvPr/>
        </p:nvPicPr>
        <p:blipFill>
          <a:blip r:embed="rId2"/>
          <a:stretch>
            <a:fillRect/>
          </a:stretch>
        </p:blipFill>
        <p:spPr>
          <a:xfrm>
            <a:off x="706211" y="3239900"/>
            <a:ext cx="6553200" cy="1722870"/>
          </a:xfrm>
          <a:prstGeom prst="rect">
            <a:avLst/>
          </a:prstGeom>
        </p:spPr>
      </p:pic>
      <p:sp>
        <p:nvSpPr>
          <p:cNvPr id="5" name="Slide Number Placeholder 4">
            <a:extLst>
              <a:ext uri="{FF2B5EF4-FFF2-40B4-BE49-F238E27FC236}">
                <a16:creationId xmlns:a16="http://schemas.microsoft.com/office/drawing/2014/main" id="{386EBD77-7ECC-B870-F228-9705EAC76791}"/>
              </a:ext>
            </a:extLst>
          </p:cNvPr>
          <p:cNvSpPr>
            <a:spLocks noGrp="1"/>
          </p:cNvSpPr>
          <p:nvPr>
            <p:ph type="sldNum" sz="quarter" idx="12"/>
          </p:nvPr>
        </p:nvSpPr>
        <p:spPr/>
        <p:txBody>
          <a:bodyPr/>
          <a:lstStyle/>
          <a:p>
            <a:fld id="{91496F9C-7FEE-48F2-A86C-DCFACBAB2156}" type="slidenum">
              <a:rPr lang="en-US" smtClean="0"/>
              <a:pPr/>
              <a:t>92</a:t>
            </a:fld>
            <a:endParaRPr lang="en-US"/>
          </a:p>
        </p:txBody>
      </p:sp>
    </p:spTree>
    <p:extLst>
      <p:ext uri="{BB962C8B-B14F-4D97-AF65-F5344CB8AC3E}">
        <p14:creationId xmlns:p14="http://schemas.microsoft.com/office/powerpoint/2010/main" val="41962607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F909-0CE6-4015-A790-8E61A428C90E}"/>
              </a:ext>
            </a:extLst>
          </p:cNvPr>
          <p:cNvSpPr>
            <a:spLocks noGrp="1"/>
          </p:cNvSpPr>
          <p:nvPr>
            <p:ph type="title"/>
          </p:nvPr>
        </p:nvSpPr>
        <p:spPr/>
        <p:txBody>
          <a:bodyPr/>
          <a:lstStyle/>
          <a:p>
            <a:r>
              <a:rPr lang="en-IN" dirty="0" err="1"/>
              <a:t>Axios</a:t>
            </a:r>
            <a:r>
              <a:rPr lang="en-IN" dirty="0"/>
              <a:t> – PUT operation</a:t>
            </a:r>
          </a:p>
        </p:txBody>
      </p:sp>
      <p:sp>
        <p:nvSpPr>
          <p:cNvPr id="3" name="Content Placeholder 2">
            <a:extLst>
              <a:ext uri="{FF2B5EF4-FFF2-40B4-BE49-F238E27FC236}">
                <a16:creationId xmlns:a16="http://schemas.microsoft.com/office/drawing/2014/main" id="{70A964C6-E5C5-4049-A49B-65B29B2EF548}"/>
              </a:ext>
            </a:extLst>
          </p:cNvPr>
          <p:cNvSpPr>
            <a:spLocks noGrp="1"/>
          </p:cNvSpPr>
          <p:nvPr>
            <p:ph idx="1"/>
          </p:nvPr>
        </p:nvSpPr>
        <p:spPr/>
        <p:txBody>
          <a:bodyPr>
            <a:normAutofit fontScale="85000" lnSpcReduction="20000"/>
          </a:bodyPr>
          <a:lstStyle/>
          <a:p>
            <a:r>
              <a:rPr lang="en-IN" dirty="0"/>
              <a:t>HTTP PUT operation is used for updating entities</a:t>
            </a:r>
          </a:p>
          <a:p>
            <a:r>
              <a:rPr lang="en-IN" dirty="0"/>
              <a:t>When the user does edit/update operation on any entity(</a:t>
            </a:r>
            <a:r>
              <a:rPr lang="en-IN" dirty="0" err="1"/>
              <a:t>e.g.customer</a:t>
            </a:r>
            <a:r>
              <a:rPr lang="en-IN" dirty="0"/>
              <a:t>), PUT is used</a:t>
            </a:r>
          </a:p>
          <a:p>
            <a:r>
              <a:rPr lang="en-IN" dirty="0"/>
              <a:t>A sample PUT call could be done using </a:t>
            </a:r>
            <a:r>
              <a:rPr lang="en-IN" dirty="0" err="1"/>
              <a:t>axios</a:t>
            </a:r>
            <a:r>
              <a:rPr lang="en-IN" dirty="0"/>
              <a:t> as below</a:t>
            </a:r>
          </a:p>
          <a:p>
            <a:endParaRPr lang="en-IN" dirty="0"/>
          </a:p>
          <a:p>
            <a:endParaRPr lang="en-IN" dirty="0"/>
          </a:p>
          <a:p>
            <a:endParaRPr lang="en-IN" dirty="0"/>
          </a:p>
          <a:p>
            <a:endParaRPr lang="en-IN" dirty="0"/>
          </a:p>
          <a:p>
            <a:endParaRPr lang="en-IN" dirty="0"/>
          </a:p>
          <a:p>
            <a:endParaRPr lang="en-IN" dirty="0"/>
          </a:p>
          <a:p>
            <a:r>
              <a:rPr lang="en-IN" dirty="0"/>
              <a:t>PUT operation is similar to POST, where the 1</a:t>
            </a:r>
            <a:r>
              <a:rPr lang="en-IN" baseline="30000" dirty="0"/>
              <a:t>st</a:t>
            </a:r>
            <a:r>
              <a:rPr lang="en-IN" dirty="0"/>
              <a:t> parameter is the URL and 2</a:t>
            </a:r>
            <a:r>
              <a:rPr lang="en-IN" baseline="30000" dirty="0"/>
              <a:t>nd</a:t>
            </a:r>
            <a:r>
              <a:rPr lang="en-IN" dirty="0"/>
              <a:t> parameter is the data that is updated</a:t>
            </a:r>
          </a:p>
          <a:p>
            <a:r>
              <a:rPr lang="en-IN" b="1" dirty="0"/>
              <a:t>PUT</a:t>
            </a:r>
            <a:r>
              <a:rPr lang="en-IN" dirty="0"/>
              <a:t> on </a:t>
            </a:r>
            <a:r>
              <a:rPr lang="en-IN" b="1" dirty="0"/>
              <a:t>http://localhost:8080/api/customers/123</a:t>
            </a:r>
          </a:p>
        </p:txBody>
      </p:sp>
      <p:pic>
        <p:nvPicPr>
          <p:cNvPr id="4" name="Picture 3">
            <a:extLst>
              <a:ext uri="{FF2B5EF4-FFF2-40B4-BE49-F238E27FC236}">
                <a16:creationId xmlns:a16="http://schemas.microsoft.com/office/drawing/2014/main" id="{B3EEACC1-AB6D-458D-B28D-45AA83EEBBCD}"/>
              </a:ext>
            </a:extLst>
          </p:cNvPr>
          <p:cNvPicPr>
            <a:picLocks noChangeAspect="1"/>
          </p:cNvPicPr>
          <p:nvPr/>
        </p:nvPicPr>
        <p:blipFill>
          <a:blip r:embed="rId2"/>
          <a:stretch>
            <a:fillRect/>
          </a:stretch>
        </p:blipFill>
        <p:spPr>
          <a:xfrm>
            <a:off x="457200" y="2438400"/>
            <a:ext cx="6793832" cy="2133600"/>
          </a:xfrm>
          <a:prstGeom prst="rect">
            <a:avLst/>
          </a:prstGeom>
        </p:spPr>
      </p:pic>
      <p:sp>
        <p:nvSpPr>
          <p:cNvPr id="5" name="Slide Number Placeholder 4">
            <a:extLst>
              <a:ext uri="{FF2B5EF4-FFF2-40B4-BE49-F238E27FC236}">
                <a16:creationId xmlns:a16="http://schemas.microsoft.com/office/drawing/2014/main" id="{725B5366-FC4F-61C7-8019-A6B5F39542B5}"/>
              </a:ext>
            </a:extLst>
          </p:cNvPr>
          <p:cNvSpPr>
            <a:spLocks noGrp="1"/>
          </p:cNvSpPr>
          <p:nvPr>
            <p:ph type="sldNum" sz="quarter" idx="12"/>
          </p:nvPr>
        </p:nvSpPr>
        <p:spPr/>
        <p:txBody>
          <a:bodyPr/>
          <a:lstStyle/>
          <a:p>
            <a:fld id="{91496F9C-7FEE-48F2-A86C-DCFACBAB2156}" type="slidenum">
              <a:rPr lang="en-US" smtClean="0"/>
              <a:pPr/>
              <a:t>93</a:t>
            </a:fld>
            <a:endParaRPr lang="en-US"/>
          </a:p>
        </p:txBody>
      </p:sp>
    </p:spTree>
    <p:extLst>
      <p:ext uri="{BB962C8B-B14F-4D97-AF65-F5344CB8AC3E}">
        <p14:creationId xmlns:p14="http://schemas.microsoft.com/office/powerpoint/2010/main" val="21330207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F909-0CE6-4015-A790-8E61A428C90E}"/>
              </a:ext>
            </a:extLst>
          </p:cNvPr>
          <p:cNvSpPr>
            <a:spLocks noGrp="1"/>
          </p:cNvSpPr>
          <p:nvPr>
            <p:ph type="title"/>
          </p:nvPr>
        </p:nvSpPr>
        <p:spPr/>
        <p:txBody>
          <a:bodyPr/>
          <a:lstStyle/>
          <a:p>
            <a:r>
              <a:rPr lang="en-IN" dirty="0" err="1"/>
              <a:t>Axios</a:t>
            </a:r>
            <a:r>
              <a:rPr lang="en-IN" dirty="0"/>
              <a:t> – delete operation</a:t>
            </a:r>
          </a:p>
        </p:txBody>
      </p:sp>
      <p:sp>
        <p:nvSpPr>
          <p:cNvPr id="3" name="Content Placeholder 2">
            <a:extLst>
              <a:ext uri="{FF2B5EF4-FFF2-40B4-BE49-F238E27FC236}">
                <a16:creationId xmlns:a16="http://schemas.microsoft.com/office/drawing/2014/main" id="{70A964C6-E5C5-4049-A49B-65B29B2EF548}"/>
              </a:ext>
            </a:extLst>
          </p:cNvPr>
          <p:cNvSpPr>
            <a:spLocks noGrp="1"/>
          </p:cNvSpPr>
          <p:nvPr>
            <p:ph idx="1"/>
          </p:nvPr>
        </p:nvSpPr>
        <p:spPr/>
        <p:txBody>
          <a:bodyPr/>
          <a:lstStyle/>
          <a:p>
            <a:r>
              <a:rPr lang="en-IN" dirty="0"/>
              <a:t>HTTP DELETE method is used for delete operation</a:t>
            </a:r>
          </a:p>
          <a:p>
            <a:r>
              <a:rPr lang="en-IN" dirty="0"/>
              <a:t>The HTTP POST operation is done using </a:t>
            </a:r>
            <a:r>
              <a:rPr lang="en-IN" b="1" dirty="0" err="1"/>
              <a:t>axios.delete</a:t>
            </a:r>
            <a:r>
              <a:rPr lang="en-IN" b="1" dirty="0"/>
              <a:t>()</a:t>
            </a:r>
            <a:r>
              <a:rPr lang="en-IN" dirty="0"/>
              <a:t> method.</a:t>
            </a:r>
          </a:p>
          <a:p>
            <a:endParaRPr lang="en-IN" dirty="0"/>
          </a:p>
        </p:txBody>
      </p:sp>
      <p:pic>
        <p:nvPicPr>
          <p:cNvPr id="4" name="Picture 3">
            <a:extLst>
              <a:ext uri="{FF2B5EF4-FFF2-40B4-BE49-F238E27FC236}">
                <a16:creationId xmlns:a16="http://schemas.microsoft.com/office/drawing/2014/main" id="{924BD0DE-7383-4FBF-9E72-B7E751BC8307}"/>
              </a:ext>
            </a:extLst>
          </p:cNvPr>
          <p:cNvPicPr>
            <a:picLocks noChangeAspect="1"/>
          </p:cNvPicPr>
          <p:nvPr/>
        </p:nvPicPr>
        <p:blipFill>
          <a:blip r:embed="rId2"/>
          <a:stretch>
            <a:fillRect/>
          </a:stretch>
        </p:blipFill>
        <p:spPr>
          <a:xfrm>
            <a:off x="609600" y="2438400"/>
            <a:ext cx="7721775" cy="2125126"/>
          </a:xfrm>
          <a:prstGeom prst="rect">
            <a:avLst/>
          </a:prstGeom>
        </p:spPr>
      </p:pic>
      <p:sp>
        <p:nvSpPr>
          <p:cNvPr id="5" name="Slide Number Placeholder 4">
            <a:extLst>
              <a:ext uri="{FF2B5EF4-FFF2-40B4-BE49-F238E27FC236}">
                <a16:creationId xmlns:a16="http://schemas.microsoft.com/office/drawing/2014/main" id="{5B2CE332-2DD0-9EB3-6C01-0941A74FDD38}"/>
              </a:ext>
            </a:extLst>
          </p:cNvPr>
          <p:cNvSpPr>
            <a:spLocks noGrp="1"/>
          </p:cNvSpPr>
          <p:nvPr>
            <p:ph type="sldNum" sz="quarter" idx="12"/>
          </p:nvPr>
        </p:nvSpPr>
        <p:spPr/>
        <p:txBody>
          <a:bodyPr/>
          <a:lstStyle/>
          <a:p>
            <a:fld id="{91496F9C-7FEE-48F2-A86C-DCFACBAB2156}" type="slidenum">
              <a:rPr lang="en-US" smtClean="0"/>
              <a:pPr/>
              <a:t>94</a:t>
            </a:fld>
            <a:endParaRPr lang="en-US"/>
          </a:p>
        </p:txBody>
      </p:sp>
    </p:spTree>
    <p:extLst>
      <p:ext uri="{BB962C8B-B14F-4D97-AF65-F5344CB8AC3E}">
        <p14:creationId xmlns:p14="http://schemas.microsoft.com/office/powerpoint/2010/main" val="25664569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10D79-E484-4442-8DE0-8E3471F4ADD7}"/>
              </a:ext>
            </a:extLst>
          </p:cNvPr>
          <p:cNvSpPr>
            <a:spLocks noGrp="1"/>
          </p:cNvSpPr>
          <p:nvPr>
            <p:ph type="title"/>
          </p:nvPr>
        </p:nvSpPr>
        <p:spPr/>
        <p:txBody>
          <a:bodyPr/>
          <a:lstStyle/>
          <a:p>
            <a:r>
              <a:rPr lang="en-IN" dirty="0"/>
              <a:t>Advanced Forms</a:t>
            </a:r>
          </a:p>
        </p:txBody>
      </p:sp>
      <p:sp>
        <p:nvSpPr>
          <p:cNvPr id="3" name="Content Placeholder 2">
            <a:extLst>
              <a:ext uri="{FF2B5EF4-FFF2-40B4-BE49-F238E27FC236}">
                <a16:creationId xmlns:a16="http://schemas.microsoft.com/office/drawing/2014/main" id="{F75AA61C-7FBA-4399-8811-A8AF86607BE6}"/>
              </a:ext>
            </a:extLst>
          </p:cNvPr>
          <p:cNvSpPr>
            <a:spLocks noGrp="1"/>
          </p:cNvSpPr>
          <p:nvPr>
            <p:ph idx="1"/>
          </p:nvPr>
        </p:nvSpPr>
        <p:spPr>
          <a:xfrm>
            <a:off x="324091" y="1323000"/>
            <a:ext cx="9259747" cy="5335200"/>
          </a:xfrm>
        </p:spPr>
        <p:txBody>
          <a:bodyPr>
            <a:normAutofit lnSpcReduction="10000"/>
          </a:bodyPr>
          <a:lstStyle/>
          <a:p>
            <a:r>
              <a:rPr lang="en-IN" dirty="0"/>
              <a:t>In the 2</a:t>
            </a:r>
            <a:r>
              <a:rPr lang="en-IN" baseline="30000" dirty="0"/>
              <a:t>nd</a:t>
            </a:r>
            <a:r>
              <a:rPr lang="en-IN" dirty="0"/>
              <a:t> module, we introduced forms and how to handle inputs in a form using </a:t>
            </a:r>
            <a:r>
              <a:rPr lang="en-IN" b="1" dirty="0" err="1"/>
              <a:t>onChange</a:t>
            </a:r>
            <a:r>
              <a:rPr lang="en-IN" b="1" dirty="0"/>
              <a:t>()</a:t>
            </a:r>
            <a:r>
              <a:rPr lang="en-IN" dirty="0"/>
              <a:t> events.</a:t>
            </a:r>
          </a:p>
          <a:p>
            <a:r>
              <a:rPr lang="en-IN" dirty="0"/>
              <a:t>We handled forms using controlled components</a:t>
            </a:r>
          </a:p>
          <a:p>
            <a:r>
              <a:rPr lang="en-IN" dirty="0"/>
              <a:t>We used multiple event handlers such as </a:t>
            </a:r>
            <a:r>
              <a:rPr lang="en-IN" b="1" dirty="0" err="1"/>
              <a:t>handleFirstName</a:t>
            </a:r>
            <a:r>
              <a:rPr lang="en-IN" b="1" dirty="0"/>
              <a:t>, </a:t>
            </a:r>
            <a:r>
              <a:rPr lang="en-IN" b="1" dirty="0" err="1"/>
              <a:t>handleLastName</a:t>
            </a:r>
            <a:r>
              <a:rPr lang="en-IN" b="1" dirty="0"/>
              <a:t> </a:t>
            </a:r>
            <a:r>
              <a:rPr lang="en-IN" dirty="0"/>
              <a:t>etc for individual text fields</a:t>
            </a:r>
          </a:p>
          <a:p>
            <a:r>
              <a:rPr lang="en-IN" dirty="0"/>
              <a:t>But we can reduce some of this code by having a common event handler called </a:t>
            </a:r>
            <a:r>
              <a:rPr lang="en-IN" b="1" dirty="0" err="1"/>
              <a:t>handleChange</a:t>
            </a:r>
            <a:endParaRPr lang="en-IN" b="1" dirty="0"/>
          </a:p>
          <a:p>
            <a:r>
              <a:rPr lang="en-IN" dirty="0"/>
              <a:t>The code for </a:t>
            </a:r>
            <a:r>
              <a:rPr lang="en-IN" b="1" dirty="0" err="1"/>
              <a:t>handleChange</a:t>
            </a:r>
            <a:r>
              <a:rPr lang="en-IN" dirty="0"/>
              <a:t> can be written as below</a:t>
            </a:r>
          </a:p>
          <a:p>
            <a:endParaRPr lang="en-IN" dirty="0"/>
          </a:p>
          <a:p>
            <a:endParaRPr lang="en-IN" dirty="0"/>
          </a:p>
          <a:p>
            <a:endParaRPr lang="en-IN" dirty="0"/>
          </a:p>
          <a:p>
            <a:endParaRPr lang="en-IN" dirty="0"/>
          </a:p>
          <a:p>
            <a:endParaRPr lang="en-IN" dirty="0"/>
          </a:p>
          <a:p>
            <a:r>
              <a:rPr lang="en-IN" dirty="0"/>
              <a:t>In </a:t>
            </a:r>
            <a:r>
              <a:rPr lang="en-IN" dirty="0" err="1"/>
              <a:t>handleChange</a:t>
            </a:r>
            <a:r>
              <a:rPr lang="en-IN" dirty="0"/>
              <a:t>(), we can get the form elements name and value using </a:t>
            </a:r>
            <a:r>
              <a:rPr lang="en-IN" b="1" dirty="0"/>
              <a:t>evt.target.name</a:t>
            </a:r>
            <a:r>
              <a:rPr lang="en-IN" dirty="0"/>
              <a:t> and </a:t>
            </a:r>
            <a:r>
              <a:rPr lang="en-IN" b="1" dirty="0" err="1"/>
              <a:t>evt.target.value</a:t>
            </a:r>
            <a:r>
              <a:rPr lang="en-IN" dirty="0"/>
              <a:t> respectively</a:t>
            </a:r>
          </a:p>
        </p:txBody>
      </p:sp>
      <p:pic>
        <p:nvPicPr>
          <p:cNvPr id="4" name="Picture 3">
            <a:extLst>
              <a:ext uri="{FF2B5EF4-FFF2-40B4-BE49-F238E27FC236}">
                <a16:creationId xmlns:a16="http://schemas.microsoft.com/office/drawing/2014/main" id="{B4A500B9-88A7-47DF-ADAC-FD17BF440658}"/>
              </a:ext>
            </a:extLst>
          </p:cNvPr>
          <p:cNvPicPr>
            <a:picLocks noChangeAspect="1"/>
          </p:cNvPicPr>
          <p:nvPr/>
        </p:nvPicPr>
        <p:blipFill>
          <a:blip r:embed="rId2"/>
          <a:stretch>
            <a:fillRect/>
          </a:stretch>
        </p:blipFill>
        <p:spPr>
          <a:xfrm>
            <a:off x="914400" y="3863720"/>
            <a:ext cx="5333999" cy="1876322"/>
          </a:xfrm>
          <a:prstGeom prst="rect">
            <a:avLst/>
          </a:prstGeom>
        </p:spPr>
      </p:pic>
      <p:pic>
        <p:nvPicPr>
          <p:cNvPr id="5" name="Picture 4">
            <a:extLst>
              <a:ext uri="{FF2B5EF4-FFF2-40B4-BE49-F238E27FC236}">
                <a16:creationId xmlns:a16="http://schemas.microsoft.com/office/drawing/2014/main" id="{583FB1E8-FF48-473D-9E85-56716C73D0F9}"/>
              </a:ext>
            </a:extLst>
          </p:cNvPr>
          <p:cNvPicPr>
            <a:picLocks noChangeAspect="1"/>
          </p:cNvPicPr>
          <p:nvPr/>
        </p:nvPicPr>
        <p:blipFill>
          <a:blip r:embed="rId3"/>
          <a:stretch>
            <a:fillRect/>
          </a:stretch>
        </p:blipFill>
        <p:spPr>
          <a:xfrm>
            <a:off x="4599188" y="6316293"/>
            <a:ext cx="5029199" cy="569976"/>
          </a:xfrm>
          <a:prstGeom prst="rect">
            <a:avLst/>
          </a:prstGeom>
        </p:spPr>
      </p:pic>
      <p:pic>
        <p:nvPicPr>
          <p:cNvPr id="6" name="Picture 5">
            <a:extLst>
              <a:ext uri="{FF2B5EF4-FFF2-40B4-BE49-F238E27FC236}">
                <a16:creationId xmlns:a16="http://schemas.microsoft.com/office/drawing/2014/main" id="{587D3B0A-F9FB-43DF-B0F5-4F85947CB861}"/>
              </a:ext>
            </a:extLst>
          </p:cNvPr>
          <p:cNvPicPr>
            <a:picLocks noChangeAspect="1"/>
          </p:cNvPicPr>
          <p:nvPr/>
        </p:nvPicPr>
        <p:blipFill>
          <a:blip r:embed="rId4"/>
          <a:stretch>
            <a:fillRect/>
          </a:stretch>
        </p:blipFill>
        <p:spPr>
          <a:xfrm>
            <a:off x="763081" y="6406489"/>
            <a:ext cx="2868649" cy="503412"/>
          </a:xfrm>
          <a:prstGeom prst="rect">
            <a:avLst/>
          </a:prstGeom>
        </p:spPr>
      </p:pic>
      <p:sp>
        <p:nvSpPr>
          <p:cNvPr id="7" name="Arrow: Right 6">
            <a:extLst>
              <a:ext uri="{FF2B5EF4-FFF2-40B4-BE49-F238E27FC236}">
                <a16:creationId xmlns:a16="http://schemas.microsoft.com/office/drawing/2014/main" id="{71A08D0D-4283-425E-BE1A-19750645AAB6}"/>
              </a:ext>
            </a:extLst>
          </p:cNvPr>
          <p:cNvSpPr/>
          <p:nvPr/>
        </p:nvSpPr>
        <p:spPr>
          <a:xfrm>
            <a:off x="3276600" y="6460800"/>
            <a:ext cx="1232407" cy="3249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lide Number Placeholder 7">
            <a:extLst>
              <a:ext uri="{FF2B5EF4-FFF2-40B4-BE49-F238E27FC236}">
                <a16:creationId xmlns:a16="http://schemas.microsoft.com/office/drawing/2014/main" id="{E8520664-F2D2-BCCA-62C2-C930F371A8D4}"/>
              </a:ext>
            </a:extLst>
          </p:cNvPr>
          <p:cNvSpPr>
            <a:spLocks noGrp="1"/>
          </p:cNvSpPr>
          <p:nvPr>
            <p:ph type="sldNum" sz="quarter" idx="12"/>
          </p:nvPr>
        </p:nvSpPr>
        <p:spPr/>
        <p:txBody>
          <a:bodyPr/>
          <a:lstStyle/>
          <a:p>
            <a:fld id="{91496F9C-7FEE-48F2-A86C-DCFACBAB2156}" type="slidenum">
              <a:rPr lang="en-US" smtClean="0"/>
              <a:pPr/>
              <a:t>95</a:t>
            </a:fld>
            <a:endParaRPr lang="en-US"/>
          </a:p>
        </p:txBody>
      </p:sp>
    </p:spTree>
    <p:extLst>
      <p:ext uri="{BB962C8B-B14F-4D97-AF65-F5344CB8AC3E}">
        <p14:creationId xmlns:p14="http://schemas.microsoft.com/office/powerpoint/2010/main" val="31499229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E228F-D175-44D3-BFE1-9600F4445B18}"/>
              </a:ext>
            </a:extLst>
          </p:cNvPr>
          <p:cNvSpPr>
            <a:spLocks noGrp="1"/>
          </p:cNvSpPr>
          <p:nvPr>
            <p:ph type="title"/>
          </p:nvPr>
        </p:nvSpPr>
        <p:spPr/>
        <p:txBody>
          <a:bodyPr/>
          <a:lstStyle/>
          <a:p>
            <a:r>
              <a:rPr lang="en-IN" dirty="0"/>
              <a:t>Form validations</a:t>
            </a:r>
          </a:p>
        </p:txBody>
      </p:sp>
      <p:sp>
        <p:nvSpPr>
          <p:cNvPr id="3" name="Content Placeholder 2">
            <a:extLst>
              <a:ext uri="{FF2B5EF4-FFF2-40B4-BE49-F238E27FC236}">
                <a16:creationId xmlns:a16="http://schemas.microsoft.com/office/drawing/2014/main" id="{41882A77-9B3E-4B16-92F5-1DC5D368E78B}"/>
              </a:ext>
            </a:extLst>
          </p:cNvPr>
          <p:cNvSpPr>
            <a:spLocks noGrp="1"/>
          </p:cNvSpPr>
          <p:nvPr>
            <p:ph idx="1"/>
          </p:nvPr>
        </p:nvSpPr>
        <p:spPr>
          <a:xfrm>
            <a:off x="324091" y="1323000"/>
            <a:ext cx="9259747" cy="5335199"/>
          </a:xfrm>
        </p:spPr>
        <p:txBody>
          <a:bodyPr>
            <a:normAutofit fontScale="92500" lnSpcReduction="10000"/>
          </a:bodyPr>
          <a:lstStyle/>
          <a:p>
            <a:r>
              <a:rPr lang="en-IN" dirty="0"/>
              <a:t>In React forms, validations could be done using regular JavaScript techniques or code</a:t>
            </a:r>
          </a:p>
          <a:p>
            <a:r>
              <a:rPr lang="en-IN" dirty="0"/>
              <a:t>In real world apps, 3</a:t>
            </a:r>
            <a:r>
              <a:rPr lang="en-IN" baseline="30000" dirty="0"/>
              <a:t>rd</a:t>
            </a:r>
            <a:r>
              <a:rPr lang="en-IN" dirty="0"/>
              <a:t> party validation libraries could also be used, that would simplify the validation logic</a:t>
            </a:r>
          </a:p>
          <a:p>
            <a:r>
              <a:rPr lang="en-IN" dirty="0"/>
              <a:t>Validation could happen during various user interactions</a:t>
            </a:r>
          </a:p>
          <a:p>
            <a:pPr lvl="1"/>
            <a:r>
              <a:rPr lang="en-IN" dirty="0"/>
              <a:t>When the user submits the form</a:t>
            </a:r>
          </a:p>
          <a:p>
            <a:pPr lvl="1"/>
            <a:r>
              <a:rPr lang="en-IN" dirty="0"/>
              <a:t>Or when the user is entering inputs in the form fields</a:t>
            </a:r>
          </a:p>
          <a:p>
            <a:r>
              <a:rPr lang="en-IN" dirty="0"/>
              <a:t>So, forms could be made as interactive as possible using client side validations</a:t>
            </a:r>
          </a:p>
          <a:p>
            <a:r>
              <a:rPr lang="en-IN" dirty="0"/>
              <a:t>Just before the form is getting submitted, we can apply validation logic as shown below</a:t>
            </a:r>
          </a:p>
          <a:p>
            <a:endParaRPr lang="en-IN" dirty="0"/>
          </a:p>
          <a:p>
            <a:endParaRPr lang="en-IN" dirty="0"/>
          </a:p>
          <a:p>
            <a:endParaRPr lang="en-IN" dirty="0"/>
          </a:p>
          <a:p>
            <a:endParaRPr lang="en-IN" dirty="0"/>
          </a:p>
          <a:p>
            <a:endParaRPr lang="en-IN" dirty="0"/>
          </a:p>
          <a:p>
            <a:r>
              <a:rPr lang="en-IN" dirty="0"/>
              <a:t>If valid, the data is sent to the server, else errors should be shown in the form or webpage</a:t>
            </a:r>
          </a:p>
          <a:p>
            <a:pPr marL="457200" lvl="1" indent="0">
              <a:buNone/>
            </a:pPr>
            <a:endParaRPr lang="en-IN" dirty="0"/>
          </a:p>
        </p:txBody>
      </p:sp>
      <p:pic>
        <p:nvPicPr>
          <p:cNvPr id="6" name="Picture 5">
            <a:extLst>
              <a:ext uri="{FF2B5EF4-FFF2-40B4-BE49-F238E27FC236}">
                <a16:creationId xmlns:a16="http://schemas.microsoft.com/office/drawing/2014/main" id="{53D9633B-840D-4583-9642-2F1528A8C3A6}"/>
              </a:ext>
            </a:extLst>
          </p:cNvPr>
          <p:cNvPicPr>
            <a:picLocks noChangeAspect="1"/>
          </p:cNvPicPr>
          <p:nvPr/>
        </p:nvPicPr>
        <p:blipFill>
          <a:blip r:embed="rId2"/>
          <a:stretch>
            <a:fillRect/>
          </a:stretch>
        </p:blipFill>
        <p:spPr>
          <a:xfrm>
            <a:off x="762000" y="4114800"/>
            <a:ext cx="5532421" cy="1444237"/>
          </a:xfrm>
          <a:prstGeom prst="rect">
            <a:avLst/>
          </a:prstGeom>
        </p:spPr>
      </p:pic>
      <p:sp>
        <p:nvSpPr>
          <p:cNvPr id="4" name="Slide Number Placeholder 3">
            <a:extLst>
              <a:ext uri="{FF2B5EF4-FFF2-40B4-BE49-F238E27FC236}">
                <a16:creationId xmlns:a16="http://schemas.microsoft.com/office/drawing/2014/main" id="{9A56B3D0-A92C-E727-7B62-4B65F6EB5DA0}"/>
              </a:ext>
            </a:extLst>
          </p:cNvPr>
          <p:cNvSpPr>
            <a:spLocks noGrp="1"/>
          </p:cNvSpPr>
          <p:nvPr>
            <p:ph type="sldNum" sz="quarter" idx="12"/>
          </p:nvPr>
        </p:nvSpPr>
        <p:spPr/>
        <p:txBody>
          <a:bodyPr/>
          <a:lstStyle/>
          <a:p>
            <a:fld id="{91496F9C-7FEE-48F2-A86C-DCFACBAB2156}" type="slidenum">
              <a:rPr lang="en-US" smtClean="0"/>
              <a:pPr/>
              <a:t>96</a:t>
            </a:fld>
            <a:endParaRPr lang="en-US"/>
          </a:p>
        </p:txBody>
      </p:sp>
    </p:spTree>
    <p:extLst>
      <p:ext uri="{BB962C8B-B14F-4D97-AF65-F5344CB8AC3E}">
        <p14:creationId xmlns:p14="http://schemas.microsoft.com/office/powerpoint/2010/main" val="17895533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E228F-D175-44D3-BFE1-9600F4445B18}"/>
              </a:ext>
            </a:extLst>
          </p:cNvPr>
          <p:cNvSpPr>
            <a:spLocks noGrp="1"/>
          </p:cNvSpPr>
          <p:nvPr>
            <p:ph type="title"/>
          </p:nvPr>
        </p:nvSpPr>
        <p:spPr/>
        <p:txBody>
          <a:bodyPr/>
          <a:lstStyle/>
          <a:p>
            <a:r>
              <a:rPr lang="en-IN" dirty="0"/>
              <a:t>Form validations</a:t>
            </a:r>
          </a:p>
        </p:txBody>
      </p:sp>
      <p:sp>
        <p:nvSpPr>
          <p:cNvPr id="3" name="Content Placeholder 2">
            <a:extLst>
              <a:ext uri="{FF2B5EF4-FFF2-40B4-BE49-F238E27FC236}">
                <a16:creationId xmlns:a16="http://schemas.microsoft.com/office/drawing/2014/main" id="{41882A77-9B3E-4B16-92F5-1DC5D368E78B}"/>
              </a:ext>
            </a:extLst>
          </p:cNvPr>
          <p:cNvSpPr>
            <a:spLocks noGrp="1"/>
          </p:cNvSpPr>
          <p:nvPr>
            <p:ph idx="1"/>
          </p:nvPr>
        </p:nvSpPr>
        <p:spPr>
          <a:xfrm>
            <a:off x="324091" y="1323000"/>
            <a:ext cx="9259747" cy="5335199"/>
          </a:xfrm>
        </p:spPr>
        <p:txBody>
          <a:bodyPr/>
          <a:lstStyle/>
          <a:p>
            <a:r>
              <a:rPr lang="en-IN" dirty="0"/>
              <a:t>A simple form validation method just before submitting customer form is shown below</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lvl="1"/>
            <a:endParaRPr lang="en-IN" dirty="0"/>
          </a:p>
          <a:p>
            <a:pPr marL="457200" lvl="1" indent="0">
              <a:buNone/>
            </a:pPr>
            <a:endParaRPr lang="en-IN" dirty="0"/>
          </a:p>
        </p:txBody>
      </p:sp>
      <p:pic>
        <p:nvPicPr>
          <p:cNvPr id="4" name="Picture 3">
            <a:extLst>
              <a:ext uri="{FF2B5EF4-FFF2-40B4-BE49-F238E27FC236}">
                <a16:creationId xmlns:a16="http://schemas.microsoft.com/office/drawing/2014/main" id="{913ADB3E-5201-4AE7-9BBC-26686331C9F4}"/>
              </a:ext>
            </a:extLst>
          </p:cNvPr>
          <p:cNvPicPr>
            <a:picLocks noChangeAspect="1"/>
          </p:cNvPicPr>
          <p:nvPr/>
        </p:nvPicPr>
        <p:blipFill>
          <a:blip r:embed="rId2"/>
          <a:stretch>
            <a:fillRect/>
          </a:stretch>
        </p:blipFill>
        <p:spPr>
          <a:xfrm>
            <a:off x="822512" y="1676400"/>
            <a:ext cx="6657124" cy="3200400"/>
          </a:xfrm>
          <a:prstGeom prst="rect">
            <a:avLst/>
          </a:prstGeom>
        </p:spPr>
      </p:pic>
      <p:sp>
        <p:nvSpPr>
          <p:cNvPr id="5" name="Slide Number Placeholder 4">
            <a:extLst>
              <a:ext uri="{FF2B5EF4-FFF2-40B4-BE49-F238E27FC236}">
                <a16:creationId xmlns:a16="http://schemas.microsoft.com/office/drawing/2014/main" id="{8C718A88-8578-56A6-B9DB-ADD2482B35D1}"/>
              </a:ext>
            </a:extLst>
          </p:cNvPr>
          <p:cNvSpPr>
            <a:spLocks noGrp="1"/>
          </p:cNvSpPr>
          <p:nvPr>
            <p:ph type="sldNum" sz="quarter" idx="12"/>
          </p:nvPr>
        </p:nvSpPr>
        <p:spPr/>
        <p:txBody>
          <a:bodyPr/>
          <a:lstStyle/>
          <a:p>
            <a:fld id="{91496F9C-7FEE-48F2-A86C-DCFACBAB2156}" type="slidenum">
              <a:rPr lang="en-US" smtClean="0"/>
              <a:pPr/>
              <a:t>97</a:t>
            </a:fld>
            <a:endParaRPr lang="en-US"/>
          </a:p>
        </p:txBody>
      </p:sp>
    </p:spTree>
    <p:extLst>
      <p:ext uri="{BB962C8B-B14F-4D97-AF65-F5344CB8AC3E}">
        <p14:creationId xmlns:p14="http://schemas.microsoft.com/office/powerpoint/2010/main" val="26107101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671F-757F-41FC-AAA7-889AAEB46D0A}"/>
              </a:ext>
            </a:extLst>
          </p:cNvPr>
          <p:cNvSpPr>
            <a:spLocks noGrp="1"/>
          </p:cNvSpPr>
          <p:nvPr>
            <p:ph type="title"/>
          </p:nvPr>
        </p:nvSpPr>
        <p:spPr/>
        <p:txBody>
          <a:bodyPr/>
          <a:lstStyle/>
          <a:p>
            <a:r>
              <a:rPr lang="en-IN" dirty="0"/>
              <a:t>Displaying Form Errors</a:t>
            </a:r>
          </a:p>
        </p:txBody>
      </p:sp>
      <p:sp>
        <p:nvSpPr>
          <p:cNvPr id="3" name="Content Placeholder 2">
            <a:extLst>
              <a:ext uri="{FF2B5EF4-FFF2-40B4-BE49-F238E27FC236}">
                <a16:creationId xmlns:a16="http://schemas.microsoft.com/office/drawing/2014/main" id="{3F524755-6D56-4454-B64F-A39BC65B7CC5}"/>
              </a:ext>
            </a:extLst>
          </p:cNvPr>
          <p:cNvSpPr>
            <a:spLocks noGrp="1"/>
          </p:cNvSpPr>
          <p:nvPr>
            <p:ph idx="1"/>
          </p:nvPr>
        </p:nvSpPr>
        <p:spPr>
          <a:xfrm>
            <a:off x="660399" y="1754191"/>
            <a:ext cx="6876690" cy="3880773"/>
          </a:xfrm>
        </p:spPr>
        <p:txBody>
          <a:bodyPr/>
          <a:lstStyle/>
          <a:p>
            <a:r>
              <a:rPr lang="en-IN" dirty="0"/>
              <a:t>We have to apply dynamic styles to our forms so that on form submission, any error should be indicated as shown below</a:t>
            </a:r>
          </a:p>
        </p:txBody>
      </p:sp>
      <p:pic>
        <p:nvPicPr>
          <p:cNvPr id="4" name="Picture 3">
            <a:extLst>
              <a:ext uri="{FF2B5EF4-FFF2-40B4-BE49-F238E27FC236}">
                <a16:creationId xmlns:a16="http://schemas.microsoft.com/office/drawing/2014/main" id="{D3543495-E813-4D48-92C4-D5ED3878E015}"/>
              </a:ext>
            </a:extLst>
          </p:cNvPr>
          <p:cNvPicPr>
            <a:picLocks noChangeAspect="1"/>
          </p:cNvPicPr>
          <p:nvPr/>
        </p:nvPicPr>
        <p:blipFill>
          <a:blip r:embed="rId2"/>
          <a:stretch>
            <a:fillRect/>
          </a:stretch>
        </p:blipFill>
        <p:spPr>
          <a:xfrm>
            <a:off x="692073" y="2362200"/>
            <a:ext cx="6289658" cy="4572000"/>
          </a:xfrm>
          <a:prstGeom prst="rect">
            <a:avLst/>
          </a:prstGeom>
        </p:spPr>
      </p:pic>
      <p:sp>
        <p:nvSpPr>
          <p:cNvPr id="5" name="Slide Number Placeholder 4">
            <a:extLst>
              <a:ext uri="{FF2B5EF4-FFF2-40B4-BE49-F238E27FC236}">
                <a16:creationId xmlns:a16="http://schemas.microsoft.com/office/drawing/2014/main" id="{A1DC81A8-7357-56B1-3429-D2293F886BCC}"/>
              </a:ext>
            </a:extLst>
          </p:cNvPr>
          <p:cNvSpPr>
            <a:spLocks noGrp="1"/>
          </p:cNvSpPr>
          <p:nvPr>
            <p:ph type="sldNum" sz="quarter" idx="12"/>
          </p:nvPr>
        </p:nvSpPr>
        <p:spPr/>
        <p:txBody>
          <a:bodyPr/>
          <a:lstStyle/>
          <a:p>
            <a:fld id="{91496F9C-7FEE-48F2-A86C-DCFACBAB2156}" type="slidenum">
              <a:rPr lang="en-US" smtClean="0"/>
              <a:pPr/>
              <a:t>98</a:t>
            </a:fld>
            <a:endParaRPr lang="en-US"/>
          </a:p>
        </p:txBody>
      </p:sp>
    </p:spTree>
    <p:extLst>
      <p:ext uri="{BB962C8B-B14F-4D97-AF65-F5344CB8AC3E}">
        <p14:creationId xmlns:p14="http://schemas.microsoft.com/office/powerpoint/2010/main" val="289095601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7438</Words>
  <Application>Microsoft Office PowerPoint</Application>
  <PresentationFormat>A4 Paper (210x297 mm)</PresentationFormat>
  <Paragraphs>1107</Paragraphs>
  <Slides>102</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102</vt:i4>
      </vt:variant>
    </vt:vector>
  </HeadingPairs>
  <TitlesOfParts>
    <vt:vector size="113" baseType="lpstr">
      <vt:lpstr>-apple-system</vt:lpstr>
      <vt:lpstr>Arial</vt:lpstr>
      <vt:lpstr>Body Level 1</vt:lpstr>
      <vt:lpstr>Calibri</vt:lpstr>
      <vt:lpstr>Candara</vt:lpstr>
      <vt:lpstr>Cover Description</vt:lpstr>
      <vt:lpstr>Cover Title</vt:lpstr>
      <vt:lpstr>Menlo</vt:lpstr>
      <vt:lpstr>Trebuchet MS</vt:lpstr>
      <vt:lpstr>Wingdings 3</vt:lpstr>
      <vt:lpstr>Facet</vt:lpstr>
      <vt:lpstr>React</vt:lpstr>
      <vt:lpstr>Introduction to React</vt:lpstr>
      <vt:lpstr>What is React</vt:lpstr>
      <vt:lpstr>React Overview</vt:lpstr>
      <vt:lpstr>Module 1 – React Basics</vt:lpstr>
      <vt:lpstr>Module 1 Design</vt:lpstr>
      <vt:lpstr>Module 1 Overview</vt:lpstr>
      <vt:lpstr>Introducing Use Case 1</vt:lpstr>
      <vt:lpstr>Presenting Use Case 1</vt:lpstr>
      <vt:lpstr>Use case 1 - Explanation</vt:lpstr>
      <vt:lpstr>React - Getting Started</vt:lpstr>
      <vt:lpstr>Installation and Creating a React app</vt:lpstr>
      <vt:lpstr>First app’s output</vt:lpstr>
      <vt:lpstr>React app – Folder Structure</vt:lpstr>
      <vt:lpstr>About the app files</vt:lpstr>
      <vt:lpstr>Why create-react-app</vt:lpstr>
      <vt:lpstr>What are Components?</vt:lpstr>
      <vt:lpstr>What are Components?</vt:lpstr>
      <vt:lpstr>Components in our use case</vt:lpstr>
      <vt:lpstr>What is JSX and Why?</vt:lpstr>
      <vt:lpstr>One way data binding</vt:lpstr>
      <vt:lpstr>Creating Components</vt:lpstr>
      <vt:lpstr>Component Props</vt:lpstr>
      <vt:lpstr>Component Hierarchy Example</vt:lpstr>
      <vt:lpstr>Using Props in a component</vt:lpstr>
      <vt:lpstr>Passing props to a component</vt:lpstr>
      <vt:lpstr>Component State</vt:lpstr>
      <vt:lpstr>How to set initial state?</vt:lpstr>
      <vt:lpstr>State Usage and State Changes</vt:lpstr>
      <vt:lpstr>React virtual DOM</vt:lpstr>
      <vt:lpstr>A class based stateful component - Counter</vt:lpstr>
      <vt:lpstr>React component lifecycle methods</vt:lpstr>
      <vt:lpstr>React component Lifecycle</vt:lpstr>
      <vt:lpstr>Most common lifecycle methods</vt:lpstr>
      <vt:lpstr>Lifecycle methods - example</vt:lpstr>
      <vt:lpstr>Using state correctly</vt:lpstr>
      <vt:lpstr>Using state correctly</vt:lpstr>
      <vt:lpstr>Interactive components – Event handling</vt:lpstr>
      <vt:lpstr>An interactive React component - Alert</vt:lpstr>
      <vt:lpstr>Module 2 – React advanced concepts</vt:lpstr>
      <vt:lpstr>Module 2 – Design</vt:lpstr>
      <vt:lpstr>Module 2 - Overview</vt:lpstr>
      <vt:lpstr>Introducing Use Case – 2 </vt:lpstr>
      <vt:lpstr>Presenting Use Case 2</vt:lpstr>
      <vt:lpstr>Use case 2 - Explanation</vt:lpstr>
      <vt:lpstr>Rendering Lists</vt:lpstr>
      <vt:lpstr>JSON sample data</vt:lpstr>
      <vt:lpstr>Loading JSON data in Components</vt:lpstr>
      <vt:lpstr>Rendering a set of row elements</vt:lpstr>
      <vt:lpstr>Rendering set of rows through map</vt:lpstr>
      <vt:lpstr>Adding Bootstrap to react</vt:lpstr>
      <vt:lpstr>A table with bootstrap styles</vt:lpstr>
      <vt:lpstr>Table styles – Bootstrap enabled React tables</vt:lpstr>
      <vt:lpstr>Intercomponent communication</vt:lpstr>
      <vt:lpstr>Two level component hierarchy</vt:lpstr>
      <vt:lpstr>More about component hierarchy</vt:lpstr>
      <vt:lpstr>Stateful vs Stateless Components</vt:lpstr>
      <vt:lpstr>Stateless vs Stateful Component</vt:lpstr>
      <vt:lpstr>Stateless Component - Example</vt:lpstr>
      <vt:lpstr>Stateful component - Example</vt:lpstr>
      <vt:lpstr>Forms in React</vt:lpstr>
      <vt:lpstr>Form handling – listening to changes</vt:lpstr>
      <vt:lpstr>Parent to child communication</vt:lpstr>
      <vt:lpstr>Child to parent communication</vt:lpstr>
      <vt:lpstr>Handling events – e.preventDefault()</vt:lpstr>
      <vt:lpstr>React Developer Tools</vt:lpstr>
      <vt:lpstr>React Developer Tools - Usage</vt:lpstr>
      <vt:lpstr>React Devtools tab</vt:lpstr>
      <vt:lpstr>Inspecting use case 2 components with Devtools</vt:lpstr>
      <vt:lpstr>Module 3 – React Router, Http and Forms</vt:lpstr>
      <vt:lpstr>Module 3 – React advanced concepts</vt:lpstr>
      <vt:lpstr>Module 3 - Overview</vt:lpstr>
      <vt:lpstr>Introducing Use Case – 3 </vt:lpstr>
      <vt:lpstr>Use case 3 - Explanation</vt:lpstr>
      <vt:lpstr>Use case 3 - Explanation</vt:lpstr>
      <vt:lpstr>Use case 3 – Customer Details Page</vt:lpstr>
      <vt:lpstr>Use case 3 – Customer Form Page</vt:lpstr>
      <vt:lpstr>Routing in React</vt:lpstr>
      <vt:lpstr>What is use of React Routing?</vt:lpstr>
      <vt:lpstr>How to enable routing?</vt:lpstr>
      <vt:lpstr>React router</vt:lpstr>
      <vt:lpstr>Router components</vt:lpstr>
      <vt:lpstr>Route matching components</vt:lpstr>
      <vt:lpstr>Route matching - Switch</vt:lpstr>
      <vt:lpstr>Navigation components</vt:lpstr>
      <vt:lpstr>Handling URL params</vt:lpstr>
      <vt:lpstr>Consuming REST services</vt:lpstr>
      <vt:lpstr>How to consume HTTP services in React</vt:lpstr>
      <vt:lpstr>Axios Installation and Usage</vt:lpstr>
      <vt:lpstr>Axios – HTTP GET operation</vt:lpstr>
      <vt:lpstr>Promises Usage</vt:lpstr>
      <vt:lpstr>Promises Usage – More clarification</vt:lpstr>
      <vt:lpstr>Axios – HTTP POST operation</vt:lpstr>
      <vt:lpstr>Axios – PUT operation</vt:lpstr>
      <vt:lpstr>Axios – delete operation</vt:lpstr>
      <vt:lpstr>Advanced Forms</vt:lpstr>
      <vt:lpstr>Form validations</vt:lpstr>
      <vt:lpstr>Form validations</vt:lpstr>
      <vt:lpstr>Displaying Form Errors</vt:lpstr>
      <vt:lpstr>Displaying and styling error messages</vt:lpstr>
      <vt:lpstr>Classnames – Dynamic styling</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2019-02-13T05:36:40Z</dcterms:created>
  <dcterms:modified xsi:type="dcterms:W3CDTF">2022-08-23T18:15:44Z</dcterms:modified>
</cp:coreProperties>
</file>